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79" r:id="rId15"/>
    <p:sldId id="280" r:id="rId16"/>
    <p:sldId id="269" r:id="rId17"/>
    <p:sldId id="278" r:id="rId18"/>
    <p:sldId id="270" r:id="rId19"/>
    <p:sldId id="271" r:id="rId20"/>
    <p:sldId id="272" r:id="rId21"/>
    <p:sldId id="273" r:id="rId22"/>
    <p:sldId id="276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9CC9-9DF8-5B4E-8323-E369427F407E}" type="datetimeFigureOut">
              <a:rPr lang="en-US" smtClean="0"/>
              <a:t>15-02-23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9CC9-9DF8-5B4E-8323-E369427F407E}" type="datetimeFigureOut">
              <a:rPr lang="en-US" smtClean="0"/>
              <a:t>15-02-23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7AFC-EEA4-D24B-85D2-D7E66387D74B}" type="slidenum">
              <a:rPr lang="fr-CA" smtClean="0"/>
              <a:t>‹#›</a:t>
            </a:fld>
            <a:endParaRPr lang="fr-CA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9CC9-9DF8-5B4E-8323-E369427F407E}" type="datetimeFigureOut">
              <a:rPr lang="en-US" smtClean="0"/>
              <a:t>15-02-23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7AFC-EEA4-D24B-85D2-D7E66387D74B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9CC9-9DF8-5B4E-8323-E369427F407E}" type="datetimeFigureOut">
              <a:rPr lang="en-US" smtClean="0"/>
              <a:t>15-02-23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7AFC-EEA4-D24B-85D2-D7E66387D74B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9CC9-9DF8-5B4E-8323-E369427F407E}" type="datetimeFigureOut">
              <a:rPr lang="en-US" smtClean="0"/>
              <a:t>15-02-23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7AFC-EEA4-D24B-85D2-D7E66387D74B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9CC9-9DF8-5B4E-8323-E369427F407E}" type="datetimeFigureOut">
              <a:rPr lang="en-US" smtClean="0"/>
              <a:t>15-02-23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9CC9-9DF8-5B4E-8323-E369427F407E}" type="datetimeFigureOut">
              <a:rPr lang="en-US" smtClean="0"/>
              <a:t>15-02-23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7AFC-EEA4-D24B-85D2-D7E66387D74B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9CC9-9DF8-5B4E-8323-E369427F407E}" type="datetimeFigureOut">
              <a:rPr lang="en-US" smtClean="0"/>
              <a:t>15-02-23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7AFC-EEA4-D24B-85D2-D7E66387D74B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9CC9-9DF8-5B4E-8323-E369427F407E}" type="datetimeFigureOut">
              <a:rPr lang="en-US" smtClean="0"/>
              <a:t>15-02-23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7AFC-EEA4-D24B-85D2-D7E66387D74B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9CC9-9DF8-5B4E-8323-E369427F407E}" type="datetimeFigureOut">
              <a:rPr lang="en-US" smtClean="0"/>
              <a:t>15-02-23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7AFC-EEA4-D24B-85D2-D7E66387D74B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9CC9-9DF8-5B4E-8323-E369427F407E}" type="datetimeFigureOut">
              <a:rPr lang="en-US" smtClean="0"/>
              <a:t>15-02-23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7AFC-EEA4-D24B-85D2-D7E66387D74B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9CC9-9DF8-5B4E-8323-E369427F407E}" type="datetimeFigureOut">
              <a:rPr lang="en-US" smtClean="0"/>
              <a:t>15-02-23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E09CC9-9DF8-5B4E-8323-E369427F407E}" type="datetimeFigureOut">
              <a:rPr lang="en-US" smtClean="0"/>
              <a:t>15-02-23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7F7AFC-EEA4-D24B-85D2-D7E66387D74B}" type="slidenum">
              <a:rPr lang="fr-CA" smtClean="0"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C. La méiose	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reproduction sexuée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8807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C. La méiose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certaines étapes de la méiose ressemblent beaucoup aux étapes de la mitose.</a:t>
            </a:r>
          </a:p>
          <a:p>
            <a:r>
              <a:rPr lang="fr-CA" dirty="0" smtClean="0"/>
              <a:t>Avant la mitose et la méiose, les chromosomes se répliquent. </a:t>
            </a:r>
          </a:p>
          <a:p>
            <a:pPr lvl="1"/>
            <a:r>
              <a:rPr lang="fr-CA" dirty="0" smtClean="0"/>
              <a:t>Dans la mitose, c’est suivie d’une division cellulaire</a:t>
            </a:r>
          </a:p>
          <a:p>
            <a:pPr lvl="1"/>
            <a:r>
              <a:rPr lang="fr-CA" dirty="0" smtClean="0"/>
              <a:t>Dans la méiose c’est suivi de deux divisions cellulaires consécutives</a:t>
            </a:r>
          </a:p>
          <a:p>
            <a:pPr lvl="2"/>
            <a:r>
              <a:rPr lang="fr-CA" dirty="0" smtClean="0"/>
              <a:t>méiose 1 et méiose 2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3747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C. La méiose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153" y="1830806"/>
            <a:ext cx="3467100" cy="429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1579" y="2005263"/>
            <a:ext cx="140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(2N) x 1</a:t>
            </a:r>
            <a:endParaRPr lang="fr-CA" dirty="0"/>
          </a:p>
        </p:txBody>
      </p:sp>
      <p:sp>
        <p:nvSpPr>
          <p:cNvPr id="6" name="TextBox 5"/>
          <p:cNvSpPr txBox="1"/>
          <p:nvPr/>
        </p:nvSpPr>
        <p:spPr>
          <a:xfrm>
            <a:off x="6951578" y="3141579"/>
            <a:ext cx="207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(2 x 2N) x 1</a:t>
            </a:r>
            <a:endParaRPr lang="fr-CA" dirty="0"/>
          </a:p>
        </p:txBody>
      </p:sp>
      <p:sp>
        <p:nvSpPr>
          <p:cNvPr id="7" name="TextBox 6"/>
          <p:cNvSpPr txBox="1"/>
          <p:nvPr/>
        </p:nvSpPr>
        <p:spPr>
          <a:xfrm>
            <a:off x="6951579" y="4347229"/>
            <a:ext cx="140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(2 x N) x 2</a:t>
            </a:r>
            <a:endParaRPr lang="fr-CA" dirty="0"/>
          </a:p>
        </p:txBody>
      </p:sp>
      <p:sp>
        <p:nvSpPr>
          <p:cNvPr id="8" name="TextBox 7"/>
          <p:cNvSpPr txBox="1"/>
          <p:nvPr/>
        </p:nvSpPr>
        <p:spPr>
          <a:xfrm>
            <a:off x="7098631" y="5561263"/>
            <a:ext cx="100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(N) x 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3747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C. La méiose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137483"/>
          </a:xfrm>
        </p:spPr>
        <p:txBody>
          <a:bodyPr/>
          <a:lstStyle/>
          <a:p>
            <a:r>
              <a:rPr lang="fr-CA" dirty="0" smtClean="0"/>
              <a:t>Méiose 1</a:t>
            </a:r>
          </a:p>
          <a:p>
            <a:pPr lvl="1"/>
            <a:r>
              <a:rPr lang="fr-CA" dirty="0" smtClean="0"/>
              <a:t>Prophase 1</a:t>
            </a:r>
          </a:p>
          <a:p>
            <a:pPr lvl="1"/>
            <a:r>
              <a:rPr lang="fr-CA" dirty="0"/>
              <a:t>M</a:t>
            </a:r>
            <a:r>
              <a:rPr lang="fr-CA" dirty="0" smtClean="0"/>
              <a:t>étaphase 1</a:t>
            </a:r>
          </a:p>
          <a:p>
            <a:pPr lvl="1"/>
            <a:r>
              <a:rPr lang="fr-CA" dirty="0" smtClean="0"/>
              <a:t>Anaphase 1</a:t>
            </a:r>
          </a:p>
          <a:p>
            <a:pPr lvl="1"/>
            <a:r>
              <a:rPr lang="fr-CA" dirty="0" smtClean="0"/>
              <a:t>Télophase 1 et </a:t>
            </a:r>
            <a:r>
              <a:rPr lang="fr-CA" dirty="0" err="1" smtClean="0"/>
              <a:t>Cytocinèse</a:t>
            </a:r>
            <a:endParaRPr lang="fr-CA" dirty="0" smtClean="0"/>
          </a:p>
          <a:p>
            <a:pPr lvl="1"/>
            <a:endParaRPr lang="fr-CA" dirty="0"/>
          </a:p>
          <a:p>
            <a:r>
              <a:rPr lang="fr-CA" dirty="0" smtClean="0"/>
              <a:t>Méiose 2</a:t>
            </a:r>
          </a:p>
          <a:p>
            <a:pPr lvl="1"/>
            <a:r>
              <a:rPr lang="fr-CA" dirty="0" smtClean="0"/>
              <a:t>Prophase 2</a:t>
            </a:r>
          </a:p>
          <a:p>
            <a:pPr lvl="1"/>
            <a:r>
              <a:rPr lang="fr-CA" dirty="0" smtClean="0"/>
              <a:t>Métaphase 2</a:t>
            </a:r>
          </a:p>
          <a:p>
            <a:pPr lvl="1"/>
            <a:r>
              <a:rPr lang="fr-CA" dirty="0" smtClean="0"/>
              <a:t>Anaphase 2</a:t>
            </a:r>
          </a:p>
          <a:p>
            <a:pPr lvl="1"/>
            <a:r>
              <a:rPr lang="fr-CA" dirty="0" smtClean="0"/>
              <a:t>Télophase 2 et </a:t>
            </a:r>
            <a:r>
              <a:rPr lang="fr-CA" dirty="0" err="1" smtClean="0"/>
              <a:t>Cytocinèse</a:t>
            </a:r>
            <a:r>
              <a:rPr lang="fr-CA" dirty="0" smtClean="0"/>
              <a:t> </a:t>
            </a:r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03747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C. La méiose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Méiose 1</a:t>
            </a:r>
          </a:p>
          <a:p>
            <a:pPr lvl="1"/>
            <a:r>
              <a:rPr lang="fr-CA" dirty="0" smtClean="0"/>
              <a:t>Prophase 1</a:t>
            </a:r>
          </a:p>
          <a:p>
            <a:pPr lvl="2"/>
            <a:r>
              <a:rPr lang="fr-CA" dirty="0" smtClean="0"/>
              <a:t>chromosomes se condensent</a:t>
            </a:r>
          </a:p>
          <a:p>
            <a:pPr lvl="2"/>
            <a:r>
              <a:rPr lang="fr-CA" dirty="0" smtClean="0"/>
              <a:t>C.H. s’apparient</a:t>
            </a:r>
          </a:p>
          <a:p>
            <a:pPr lvl="2"/>
            <a:r>
              <a:rPr lang="fr-CA" b="1" dirty="0" smtClean="0"/>
              <a:t>enjambement</a:t>
            </a:r>
          </a:p>
          <a:p>
            <a:pPr lvl="2"/>
            <a:r>
              <a:rPr lang="fr-CA" dirty="0" smtClean="0"/>
              <a:t>mouvement de centrosomes</a:t>
            </a:r>
            <a:endParaRPr lang="fr-CA" dirty="0"/>
          </a:p>
          <a:p>
            <a:pPr lvl="2"/>
            <a:r>
              <a:rPr lang="fr-CA" dirty="0" smtClean="0"/>
              <a:t>formation du fuseau</a:t>
            </a:r>
          </a:p>
          <a:p>
            <a:pPr lvl="2"/>
            <a:r>
              <a:rPr lang="fr-CA" dirty="0" smtClean="0"/>
              <a:t>désintégration du noyau 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3873500"/>
            <a:ext cx="2921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7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C. La méiose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/>
              <a:t>L’enjambement</a:t>
            </a:r>
            <a:r>
              <a:rPr lang="fr-CA" dirty="0" smtClean="0"/>
              <a:t> est un processus par lequel les chromosomes homologues s’échangent des sections d’ADN. </a:t>
            </a:r>
          </a:p>
          <a:p>
            <a:pPr lvl="1"/>
            <a:r>
              <a:rPr lang="fr-CA" dirty="0" smtClean="0"/>
              <a:t>généralement 10%</a:t>
            </a:r>
          </a:p>
          <a:p>
            <a:pPr lvl="1"/>
            <a:endParaRPr lang="fr-CA" dirty="0"/>
          </a:p>
          <a:p>
            <a:r>
              <a:rPr lang="fr-CA" dirty="0" smtClean="0"/>
              <a:t>Résultat: les chromatides sœurs ne sont plus identiques, mais comprennent une section de l’autre chromatide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5946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C. La méiose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194" y="1825302"/>
            <a:ext cx="5694279" cy="428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7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C. La méiose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5030536"/>
          </a:xfrm>
        </p:spPr>
        <p:txBody>
          <a:bodyPr/>
          <a:lstStyle/>
          <a:p>
            <a:r>
              <a:rPr lang="fr-CA" dirty="0" smtClean="0"/>
              <a:t>Méiose 1:</a:t>
            </a:r>
          </a:p>
          <a:p>
            <a:pPr lvl="1"/>
            <a:r>
              <a:rPr lang="fr-CA" dirty="0" smtClean="0"/>
              <a:t>Métaphase 1:</a:t>
            </a:r>
          </a:p>
          <a:p>
            <a:pPr lvl="2"/>
            <a:r>
              <a:rPr lang="fr-CA" dirty="0" smtClean="0"/>
              <a:t>paires de CH sont alignées sur la plaque équatoriale</a:t>
            </a:r>
          </a:p>
          <a:p>
            <a:pPr lvl="2"/>
            <a:endParaRPr lang="fr-CA" dirty="0"/>
          </a:p>
          <a:p>
            <a:pPr lvl="1"/>
            <a:r>
              <a:rPr lang="fr-CA" dirty="0" smtClean="0"/>
              <a:t>Anaphase 1:</a:t>
            </a:r>
          </a:p>
          <a:p>
            <a:pPr lvl="2"/>
            <a:r>
              <a:rPr lang="fr-CA" dirty="0" smtClean="0"/>
              <a:t>CH se séparent</a:t>
            </a:r>
          </a:p>
          <a:p>
            <a:pPr lvl="2"/>
            <a:r>
              <a:rPr lang="fr-CA" dirty="0" smtClean="0"/>
              <a:t>chromosomes migrent vers les pôles de la cellule</a:t>
            </a:r>
          </a:p>
          <a:p>
            <a:pPr lvl="2"/>
            <a:r>
              <a:rPr lang="fr-CA" dirty="0" smtClean="0"/>
              <a:t>cohésion des chromatides sœurs toujours apparente</a:t>
            </a:r>
          </a:p>
          <a:p>
            <a:pPr lvl="2"/>
            <a:endParaRPr lang="fr-CA" dirty="0"/>
          </a:p>
          <a:p>
            <a:pPr lvl="1"/>
            <a:r>
              <a:rPr lang="fr-CA" dirty="0" smtClean="0"/>
              <a:t>Télophase 1:</a:t>
            </a:r>
          </a:p>
          <a:p>
            <a:pPr lvl="2"/>
            <a:r>
              <a:rPr lang="fr-CA" dirty="0" smtClean="0"/>
              <a:t>sillon de division (animal)</a:t>
            </a:r>
          </a:p>
          <a:p>
            <a:pPr lvl="2"/>
            <a:r>
              <a:rPr lang="fr-CA" dirty="0" smtClean="0"/>
              <a:t>plaque cellulaire (végétal)</a:t>
            </a:r>
          </a:p>
          <a:p>
            <a:pPr lvl="2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3747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́ios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215"/>
            <a:ext cx="9144000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2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C. La méiose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86833"/>
            <a:ext cx="8042276" cy="4856746"/>
          </a:xfrm>
        </p:spPr>
        <p:txBody>
          <a:bodyPr>
            <a:normAutofit/>
          </a:bodyPr>
          <a:lstStyle/>
          <a:p>
            <a:pPr lvl="1"/>
            <a:r>
              <a:rPr lang="fr-CA" dirty="0" smtClean="0"/>
              <a:t>Prophase 2:</a:t>
            </a:r>
          </a:p>
          <a:p>
            <a:pPr lvl="2"/>
            <a:r>
              <a:rPr lang="fr-CA" dirty="0" smtClean="0"/>
              <a:t>nouveau fuseau formé</a:t>
            </a:r>
          </a:p>
          <a:p>
            <a:pPr lvl="2"/>
            <a:endParaRPr lang="fr-CA" dirty="0"/>
          </a:p>
          <a:p>
            <a:pPr lvl="1"/>
            <a:r>
              <a:rPr lang="fr-CA" dirty="0" smtClean="0"/>
              <a:t>Métaphase 2:</a:t>
            </a:r>
          </a:p>
          <a:p>
            <a:pPr lvl="2"/>
            <a:r>
              <a:rPr lang="fr-CA" dirty="0" smtClean="0"/>
              <a:t>chromosomes s’alignent sur la plaque équatoriale</a:t>
            </a:r>
          </a:p>
          <a:p>
            <a:pPr lvl="2"/>
            <a:r>
              <a:rPr lang="fr-CA" b="1" dirty="0" smtClean="0"/>
              <a:t>enjambement </a:t>
            </a:r>
            <a:r>
              <a:rPr lang="fr-CA" dirty="0" smtClean="0"/>
              <a:t>fait que les deux chromatides ne sont pas identiques</a:t>
            </a:r>
          </a:p>
          <a:p>
            <a:pPr lvl="2"/>
            <a:r>
              <a:rPr lang="fr-CA" dirty="0" smtClean="0"/>
              <a:t>microtubules se fixent au </a:t>
            </a:r>
            <a:r>
              <a:rPr lang="fr-CA" dirty="0" err="1" smtClean="0"/>
              <a:t>kinétochore</a:t>
            </a:r>
            <a:r>
              <a:rPr lang="fr-CA" dirty="0" smtClean="0"/>
              <a:t> (centromère)</a:t>
            </a:r>
          </a:p>
          <a:p>
            <a:pPr lvl="2"/>
            <a:endParaRPr lang="fr-CA" dirty="0"/>
          </a:p>
          <a:p>
            <a:pPr lvl="1"/>
            <a:r>
              <a:rPr lang="fr-CA" dirty="0" smtClean="0"/>
              <a:t>Anaphase 2:</a:t>
            </a:r>
          </a:p>
          <a:p>
            <a:pPr lvl="2"/>
            <a:r>
              <a:rPr lang="fr-CA" dirty="0" smtClean="0"/>
              <a:t>séparation des chromatides sœurs (du chromosome) et migration vers les pôles opposés</a:t>
            </a:r>
          </a:p>
          <a:p>
            <a:pPr lvl="2"/>
            <a:endParaRPr lang="fr-CA" dirty="0"/>
          </a:p>
          <a:p>
            <a:pPr lvl="1"/>
            <a:endParaRPr lang="fr-CA" dirty="0" smtClean="0"/>
          </a:p>
          <a:p>
            <a:pPr lvl="2"/>
            <a:endParaRPr lang="fr-CA" dirty="0" smtClean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3747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4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7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C. La méiose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dirty="0" smtClean="0"/>
              <a:t>La reproduction asexuée produit quoi?</a:t>
            </a:r>
          </a:p>
          <a:p>
            <a:r>
              <a:rPr lang="fr-CA" dirty="0" smtClean="0"/>
              <a:t>Est-ce le cas pour tous les organismes qui se reproduisent? </a:t>
            </a:r>
          </a:p>
          <a:p>
            <a:r>
              <a:rPr lang="fr-CA" dirty="0" smtClean="0"/>
              <a:t>Est-ce que les nouveaux organismes sont toujours génétiquement identiques à leur parent? </a:t>
            </a:r>
          </a:p>
          <a:p>
            <a:r>
              <a:rPr lang="fr-CA" dirty="0" smtClean="0"/>
              <a:t>Comment se peut-il que vous soyez différents de vos frères et sœurs si vous avez les mêmes parents? </a:t>
            </a:r>
          </a:p>
          <a:p>
            <a:r>
              <a:rPr lang="fr-CA" dirty="0" smtClean="0"/>
              <a:t>Est-ce que tous les ovules ou spermatozoïdes sont identiques? Si non, pourquoi?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774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C. La méiose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Télophase 2 et </a:t>
            </a:r>
            <a:r>
              <a:rPr lang="fr-CA" dirty="0" err="1" smtClean="0"/>
              <a:t>cytocinèse</a:t>
            </a:r>
            <a:r>
              <a:rPr lang="fr-CA" dirty="0" smtClean="0"/>
              <a:t>:</a:t>
            </a:r>
          </a:p>
          <a:p>
            <a:pPr lvl="1"/>
            <a:r>
              <a:rPr lang="fr-CA" dirty="0" smtClean="0"/>
              <a:t>chromosomes se décondensent</a:t>
            </a:r>
          </a:p>
          <a:p>
            <a:pPr lvl="1"/>
            <a:r>
              <a:rPr lang="fr-CA" dirty="0" smtClean="0"/>
              <a:t>noyau se reconstitue (reforme)</a:t>
            </a:r>
          </a:p>
          <a:p>
            <a:pPr lvl="1"/>
            <a:r>
              <a:rPr lang="fr-CA" dirty="0" smtClean="0"/>
              <a:t>quatre cellules filles (haploïde) sont produites</a:t>
            </a:r>
          </a:p>
          <a:p>
            <a:pPr lvl="1"/>
            <a:r>
              <a:rPr lang="fr-CA" dirty="0" smtClean="0"/>
              <a:t>les quatre cellules filles sont génétiquement différente de la cellule mère</a:t>
            </a:r>
          </a:p>
        </p:txBody>
      </p:sp>
    </p:spTree>
    <p:extLst>
      <p:ext uri="{BB962C8B-B14F-4D97-AF65-F5344CB8AC3E}">
        <p14:creationId xmlns:p14="http://schemas.microsoft.com/office/powerpoint/2010/main" val="103747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4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7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C. La méiose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Comment la mitose et la méiose sont ils semblables?</a:t>
            </a:r>
          </a:p>
          <a:p>
            <a:r>
              <a:rPr lang="fr-CA" dirty="0"/>
              <a:t>Comment la mitose et la méiose sont-ils différents?</a:t>
            </a:r>
          </a:p>
          <a:p>
            <a:r>
              <a:rPr lang="fr-CA" b="1" dirty="0" smtClean="0"/>
              <a:t>DISCUTEZ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103747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C. La méiose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Combien de cellules sont produites après la mitose? Comment sont-elles caractérisées?</a:t>
            </a:r>
          </a:p>
          <a:p>
            <a:r>
              <a:rPr lang="fr-CA" dirty="0" smtClean="0"/>
              <a:t>Combien de cellules sont produites après la méiose? Comment sont-elle caractérisées?</a:t>
            </a:r>
          </a:p>
          <a:p>
            <a:r>
              <a:rPr lang="fr-CA" dirty="0" smtClean="0"/>
              <a:t>Où se produit la mitose? la méiose?</a:t>
            </a:r>
          </a:p>
          <a:p>
            <a:r>
              <a:rPr lang="fr-CA" dirty="0" smtClean="0"/>
              <a:t>Quelles sortes de cellules sont produites par la mitose? la méiose?</a:t>
            </a:r>
          </a:p>
          <a:p>
            <a:r>
              <a:rPr lang="fr-CA" dirty="0" smtClean="0"/>
              <a:t>Comment le contenu génétique diffère-t-il entre les cellules issues de la mitose et méiose? </a:t>
            </a:r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03747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C. La méiose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C’est important que nos cellules somatiques (cellules de bras, peau, etc.) aient le même matériel génétique.</a:t>
            </a:r>
          </a:p>
          <a:p>
            <a:pPr lvl="1"/>
            <a:r>
              <a:rPr lang="fr-CA" dirty="0" smtClean="0"/>
              <a:t>elles se reproduisent par </a:t>
            </a:r>
            <a:r>
              <a:rPr lang="fr-CA" b="1" dirty="0" smtClean="0"/>
              <a:t>mitose</a:t>
            </a:r>
            <a:endParaRPr lang="fr-CA" dirty="0" smtClean="0"/>
          </a:p>
          <a:p>
            <a:pPr lvl="1"/>
            <a:endParaRPr lang="fr-CA" dirty="0"/>
          </a:p>
          <a:p>
            <a:r>
              <a:rPr lang="fr-CA" dirty="0" smtClean="0"/>
              <a:t>Lorsque deux chiens (par exemple) se reproduisent, la progéniture (les chiots), ont l’air de ses deux parents.</a:t>
            </a:r>
          </a:p>
          <a:p>
            <a:pPr lvl="1"/>
            <a:r>
              <a:rPr lang="fr-CA" dirty="0" smtClean="0"/>
              <a:t>ex: un </a:t>
            </a:r>
            <a:r>
              <a:rPr lang="fr-CA" dirty="0" err="1" smtClean="0"/>
              <a:t>pug</a:t>
            </a:r>
            <a:r>
              <a:rPr lang="fr-CA" dirty="0" smtClean="0"/>
              <a:t> et un beagle produisent un </a:t>
            </a:r>
            <a:r>
              <a:rPr lang="fr-CA" dirty="0" err="1" smtClean="0"/>
              <a:t>puggle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3747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C. La méiose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17" y="1929272"/>
            <a:ext cx="2578936" cy="1934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579" y="1648535"/>
            <a:ext cx="2116958" cy="2529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105" y="4398210"/>
            <a:ext cx="3441838" cy="21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7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C. La méiose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</a:t>
            </a:r>
            <a:r>
              <a:rPr lang="fr-CA" dirty="0" smtClean="0"/>
              <a:t>ls ne produisent </a:t>
            </a:r>
            <a:r>
              <a:rPr lang="fr-CA" b="1" dirty="0" smtClean="0"/>
              <a:t>pas </a:t>
            </a:r>
            <a:r>
              <a:rPr lang="fr-CA" dirty="0" smtClean="0"/>
              <a:t>une copie identique, ou un clone, mais plutôt un hybride. </a:t>
            </a:r>
          </a:p>
          <a:p>
            <a:r>
              <a:rPr lang="fr-CA" dirty="0" smtClean="0"/>
              <a:t>Le chiot issu, lui aussi sera différent de ses frères et sœurs!</a:t>
            </a:r>
          </a:p>
          <a:p>
            <a:r>
              <a:rPr lang="fr-CA" dirty="0" smtClean="0"/>
              <a:t>Ils viennent tous de l’union de différentes combinaisons de </a:t>
            </a:r>
            <a:r>
              <a:rPr lang="fr-CA" b="1" dirty="0" smtClean="0"/>
              <a:t>spermatozoïdes et ovules</a:t>
            </a:r>
            <a:r>
              <a:rPr lang="fr-CA" dirty="0"/>
              <a:t> </a:t>
            </a:r>
            <a:r>
              <a:rPr lang="fr-CA" dirty="0" smtClean="0"/>
              <a:t>qui sont eux-mêmes, tous uniques.</a:t>
            </a:r>
          </a:p>
          <a:p>
            <a:r>
              <a:rPr lang="fr-CA" b="1" dirty="0" smtClean="0"/>
              <a:t>ces spermatozoïdes et ovules sont produits par la méiose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3747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C. La méiose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600" dirty="0" smtClean="0"/>
              <a:t>la méiose produit toujours des gamètes</a:t>
            </a:r>
          </a:p>
          <a:p>
            <a:pPr lvl="1"/>
            <a:r>
              <a:rPr lang="fr-CA" b="1" dirty="0" smtClean="0"/>
              <a:t>gamète</a:t>
            </a:r>
            <a:r>
              <a:rPr lang="fr-CA" dirty="0" smtClean="0"/>
              <a:t> désigne, chez les humains, le spermatozoïde (male) et l’ovule (femelle)</a:t>
            </a:r>
          </a:p>
          <a:p>
            <a:pPr marL="349250" lvl="1" indent="0">
              <a:buNone/>
            </a:pPr>
            <a:endParaRPr lang="fr-CA" dirty="0" smtClean="0"/>
          </a:p>
          <a:p>
            <a:pPr lvl="1"/>
            <a:r>
              <a:rPr lang="fr-CA" dirty="0" smtClean="0"/>
              <a:t>ces gamètes sont dites </a:t>
            </a:r>
            <a:r>
              <a:rPr lang="fr-CA" b="1" dirty="0" smtClean="0"/>
              <a:t>haploïde</a:t>
            </a:r>
            <a:r>
              <a:rPr lang="fr-CA" dirty="0" smtClean="0"/>
              <a:t> ou (N)</a:t>
            </a:r>
          </a:p>
          <a:p>
            <a:pPr lvl="2"/>
            <a:r>
              <a:rPr lang="fr-CA" dirty="0" err="1" smtClean="0"/>
              <a:t>c-a-d</a:t>
            </a:r>
            <a:r>
              <a:rPr lang="fr-CA" dirty="0" smtClean="0"/>
              <a:t> ils ne contiennent que ½ du matériel génétique, ou seulement 1 copie de chaque chromatide.</a:t>
            </a:r>
          </a:p>
          <a:p>
            <a:pPr lvl="1"/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4799263"/>
            <a:ext cx="2727782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387" y="4641516"/>
            <a:ext cx="2547129" cy="191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7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C. La méiose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dirty="0" smtClean="0"/>
              <a:t>La méiose peut être divisée en 2 étapes</a:t>
            </a:r>
          </a:p>
          <a:p>
            <a:pPr lvl="1"/>
            <a:r>
              <a:rPr lang="fr-CA" dirty="0" smtClean="0"/>
              <a:t>la méiose 1</a:t>
            </a:r>
          </a:p>
          <a:p>
            <a:pPr lvl="1"/>
            <a:r>
              <a:rPr lang="fr-CA" dirty="0" smtClean="0"/>
              <a:t>la méiose 2</a:t>
            </a:r>
          </a:p>
          <a:p>
            <a:pPr lvl="1"/>
            <a:endParaRPr lang="fr-CA" dirty="0"/>
          </a:p>
          <a:p>
            <a:r>
              <a:rPr lang="fr-CA" dirty="0" smtClean="0"/>
              <a:t>Les humains ont 46 chromosomes en total. </a:t>
            </a:r>
          </a:p>
          <a:p>
            <a:pPr lvl="1"/>
            <a:r>
              <a:rPr lang="fr-CA" dirty="0" smtClean="0">
                <a:sym typeface="Wingdings"/>
              </a:rPr>
              <a:t>ils ont 23 paires de chromosomes</a:t>
            </a:r>
          </a:p>
          <a:p>
            <a:pPr lvl="1"/>
            <a:r>
              <a:rPr lang="fr-CA" dirty="0" err="1" smtClean="0">
                <a:sym typeface="Wingdings"/>
              </a:rPr>
              <a:t>c-a-d</a:t>
            </a:r>
            <a:r>
              <a:rPr lang="fr-CA" dirty="0" smtClean="0">
                <a:sym typeface="Wingdings"/>
              </a:rPr>
              <a:t>…  2 x 23 chromosomes</a:t>
            </a:r>
          </a:p>
          <a:p>
            <a:pPr lvl="1"/>
            <a:endParaRPr lang="fr-CA" dirty="0">
              <a:sym typeface="Wingdings"/>
            </a:endParaRPr>
          </a:p>
          <a:p>
            <a:r>
              <a:rPr lang="fr-CA" dirty="0" smtClean="0">
                <a:sym typeface="Wingdings"/>
              </a:rPr>
              <a:t>On dit que les cellules somatiques (normales) du corps sont diploïde (2N) et les gamètes sont haploïde (N)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3747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4000"/>
            <a:ext cx="8042276" cy="883058"/>
          </a:xfrm>
        </p:spPr>
        <p:txBody>
          <a:bodyPr/>
          <a:lstStyle/>
          <a:p>
            <a:r>
              <a:rPr lang="fr-CA" dirty="0" smtClean="0"/>
              <a:t>C. La méiose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253224"/>
            <a:ext cx="5136816" cy="4781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5579" y="1560698"/>
            <a:ext cx="2994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le caryotype a été pris lors de la mitose, où les chromosomes sont dédoublés et condensés</a:t>
            </a:r>
            <a:endParaRPr lang="fr-CA" dirty="0"/>
          </a:p>
        </p:txBody>
      </p:sp>
      <p:sp>
        <p:nvSpPr>
          <p:cNvPr id="6" name="TextBox 5"/>
          <p:cNvSpPr txBox="1"/>
          <p:nvPr/>
        </p:nvSpPr>
        <p:spPr>
          <a:xfrm>
            <a:off x="6162842" y="3275263"/>
            <a:ext cx="242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2 x 2N</a:t>
            </a:r>
            <a:endParaRPr lang="fr-CA" dirty="0"/>
          </a:p>
        </p:txBody>
      </p:sp>
      <p:sp>
        <p:nvSpPr>
          <p:cNvPr id="13" name="TextBox 12"/>
          <p:cNvSpPr txBox="1"/>
          <p:nvPr/>
        </p:nvSpPr>
        <p:spPr>
          <a:xfrm>
            <a:off x="5935579" y="4023895"/>
            <a:ext cx="2994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Notez que les chromosomes sont arrangés en 23 paires de </a:t>
            </a:r>
            <a:r>
              <a:rPr lang="fr-CA" b="1" dirty="0" smtClean="0"/>
              <a:t>chromosomes homologues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3747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C. la méiose</a:t>
            </a:r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58" y="1844842"/>
            <a:ext cx="7492184" cy="45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3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3323</TotalTime>
  <Words>800</Words>
  <Application>Microsoft Macintosh PowerPoint</Application>
  <PresentationFormat>On-screen Show (4:3)</PresentationFormat>
  <Paragraphs>122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Breeze</vt:lpstr>
      <vt:lpstr>C. La méiose </vt:lpstr>
      <vt:lpstr>C. La méiose</vt:lpstr>
      <vt:lpstr>C. La méiose</vt:lpstr>
      <vt:lpstr>C. La méiose</vt:lpstr>
      <vt:lpstr>C. La méiose</vt:lpstr>
      <vt:lpstr>C. La méiose</vt:lpstr>
      <vt:lpstr>C. La méiose</vt:lpstr>
      <vt:lpstr>C. La méiose</vt:lpstr>
      <vt:lpstr>C. la méiose</vt:lpstr>
      <vt:lpstr>C. La méiose</vt:lpstr>
      <vt:lpstr>C. La méiose</vt:lpstr>
      <vt:lpstr>C. La méiose</vt:lpstr>
      <vt:lpstr>C. La méiose</vt:lpstr>
      <vt:lpstr>C. La méiose</vt:lpstr>
      <vt:lpstr>C. La méiose</vt:lpstr>
      <vt:lpstr>C. La méiose</vt:lpstr>
      <vt:lpstr>PowerPoint Presentation</vt:lpstr>
      <vt:lpstr>C. La méiose</vt:lpstr>
      <vt:lpstr>PowerPoint Presentation</vt:lpstr>
      <vt:lpstr>C. La méiose</vt:lpstr>
      <vt:lpstr>PowerPoint Presentation</vt:lpstr>
      <vt:lpstr>C. La méiose</vt:lpstr>
      <vt:lpstr>C. La méiose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 La méiose </dc:title>
  <dc:creator>Benoit Carriere</dc:creator>
  <cp:lastModifiedBy>Benoit Carriere</cp:lastModifiedBy>
  <cp:revision>39</cp:revision>
  <dcterms:created xsi:type="dcterms:W3CDTF">2014-09-24T14:07:10Z</dcterms:created>
  <dcterms:modified xsi:type="dcterms:W3CDTF">2015-02-23T21:20:22Z</dcterms:modified>
</cp:coreProperties>
</file>