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15-03-11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15-03-11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15-03-11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15-03-11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15-03-11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15-03-11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15-03-11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15-03-11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15-03-11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15-03-11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15-03-11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15-03-11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P. 104 #1 à 7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le développement </a:t>
            </a:r>
            <a:r>
              <a:rPr lang="fr-CA" dirty="0" err="1" smtClean="0"/>
              <a:t>foetal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59021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#7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Pourquoi est-il dangereux de ne pas se rendre compte qu’on est enceinte?</a:t>
            </a:r>
          </a:p>
          <a:p>
            <a:endParaRPr lang="fr-CA" dirty="0"/>
          </a:p>
          <a:p>
            <a:pPr lvl="1"/>
            <a:r>
              <a:rPr lang="fr-CA" dirty="0" smtClean="0"/>
              <a:t>Il existe plusieurs facteurs qui risquent nuire au développement du fœtus (#4). Ainsi, c’est important qu’on mène une vie saine lorsque nous sommes enceinte afin de </a:t>
            </a:r>
            <a:r>
              <a:rPr lang="fr-CA" b="1" dirty="0" smtClean="0"/>
              <a:t>se</a:t>
            </a:r>
            <a:r>
              <a:rPr lang="fr-CA" dirty="0" smtClean="0"/>
              <a:t> protéger ainsi que son bébé.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8414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#1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Que se produit-il lors de la différentiation des cellules?</a:t>
            </a:r>
          </a:p>
          <a:p>
            <a:pPr lvl="1"/>
            <a:r>
              <a:rPr lang="fr-CA" dirty="0" smtClean="0"/>
              <a:t>p.93</a:t>
            </a:r>
          </a:p>
          <a:p>
            <a:pPr lvl="1"/>
            <a:r>
              <a:rPr lang="fr-CA" dirty="0" smtClean="0"/>
              <a:t>Au stade de la gastrulation, les cellules s’organisent en </a:t>
            </a:r>
            <a:r>
              <a:rPr lang="fr-CA" b="1" i="1" dirty="0" smtClean="0"/>
              <a:t>feuillets embryonnaires</a:t>
            </a:r>
            <a:endParaRPr lang="fr-CA" dirty="0" smtClean="0"/>
          </a:p>
          <a:p>
            <a:pPr lvl="2"/>
            <a:r>
              <a:rPr lang="fr-CA" dirty="0" smtClean="0"/>
              <a:t>organisé en </a:t>
            </a:r>
            <a:r>
              <a:rPr lang="fr-CA" b="1" i="1" dirty="0" smtClean="0"/>
              <a:t>endoderme, mésoderme et ectoderme</a:t>
            </a:r>
            <a:endParaRPr lang="fr-CA" b="1" dirty="0" smtClean="0"/>
          </a:p>
          <a:p>
            <a:pPr lvl="2"/>
            <a:r>
              <a:rPr lang="fr-CA" b="1" dirty="0" smtClean="0"/>
              <a:t>chaque feuillet se développera en tissus spécifiques</a:t>
            </a:r>
          </a:p>
          <a:p>
            <a:pPr lvl="2"/>
            <a:endParaRPr lang="fr-CA" b="1" dirty="0"/>
          </a:p>
          <a:p>
            <a:pPr lvl="1"/>
            <a:r>
              <a:rPr lang="fr-CA" b="1" dirty="0" smtClean="0"/>
              <a:t>Qu’est-ce qui contrôle la différentiation? </a:t>
            </a:r>
            <a:endParaRPr lang="fr-CA" dirty="0" smtClean="0"/>
          </a:p>
          <a:p>
            <a:pPr lvl="2"/>
            <a:r>
              <a:rPr lang="fr-CA" dirty="0" smtClean="0"/>
              <a:t>C’est l’expression de gènes précis.</a:t>
            </a:r>
          </a:p>
        </p:txBody>
      </p:sp>
    </p:spTree>
    <p:extLst>
      <p:ext uri="{BB962C8B-B14F-4D97-AF65-F5344CB8AC3E}">
        <p14:creationId xmlns:p14="http://schemas.microsoft.com/office/powerpoint/2010/main" val="204561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#2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Quel développement marque le changement du stade d’embryon à celui de fœtus?</a:t>
            </a:r>
          </a:p>
          <a:p>
            <a:pPr lvl="1"/>
            <a:r>
              <a:rPr lang="fr-CA" dirty="0" smtClean="0"/>
              <a:t>p.95</a:t>
            </a:r>
            <a:endParaRPr lang="fr-CA" dirty="0"/>
          </a:p>
          <a:p>
            <a:pPr lvl="1"/>
            <a:r>
              <a:rPr lang="fr-CA" dirty="0" smtClean="0"/>
              <a:t>À huit ou neuf semaines, quand l’embryon commence à produire ses premières cellules osseuses, elle peut être considérée un fœtus.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0238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#3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Décris des changements dans chaque trimestre:</a:t>
            </a:r>
          </a:p>
          <a:p>
            <a:pPr lvl="1"/>
            <a:r>
              <a:rPr lang="fr-CA" dirty="0" smtClean="0"/>
              <a:t>1</a:t>
            </a:r>
            <a:r>
              <a:rPr lang="fr-CA" baseline="30000" dirty="0" smtClean="0"/>
              <a:t>er</a:t>
            </a:r>
            <a:r>
              <a:rPr lang="fr-CA" dirty="0" smtClean="0"/>
              <a:t> trimestre:</a:t>
            </a:r>
          </a:p>
          <a:p>
            <a:pPr lvl="2"/>
            <a:r>
              <a:rPr lang="fr-CA" dirty="0" smtClean="0"/>
              <a:t>membres, yeux et la colonne vertébrale se forme</a:t>
            </a:r>
          </a:p>
          <a:p>
            <a:pPr lvl="2"/>
            <a:r>
              <a:rPr lang="fr-CA" dirty="0" smtClean="0"/>
              <a:t>produit des cellules osseuses</a:t>
            </a:r>
          </a:p>
          <a:p>
            <a:pPr lvl="2"/>
            <a:r>
              <a:rPr lang="fr-CA" dirty="0" err="1" smtClean="0"/>
              <a:t>dev</a:t>
            </a:r>
            <a:r>
              <a:rPr lang="fr-CA" dirty="0" smtClean="0"/>
              <a:t>. des organes majeurs commence</a:t>
            </a:r>
          </a:p>
          <a:p>
            <a:pPr lvl="1"/>
            <a:r>
              <a:rPr lang="fr-CA" dirty="0" smtClean="0"/>
              <a:t>2</a:t>
            </a:r>
            <a:r>
              <a:rPr lang="fr-CA" baseline="30000" dirty="0" smtClean="0"/>
              <a:t>e</a:t>
            </a:r>
            <a:r>
              <a:rPr lang="fr-CA" dirty="0" smtClean="0"/>
              <a:t> trimestre</a:t>
            </a:r>
          </a:p>
          <a:p>
            <a:pPr lvl="2"/>
            <a:r>
              <a:rPr lang="fr-CA" dirty="0" smtClean="0"/>
              <a:t>squelette se forme, cerveau grandit, système nerveux commence à fonctionner</a:t>
            </a:r>
          </a:p>
          <a:p>
            <a:pPr lvl="2"/>
            <a:r>
              <a:rPr lang="fr-CA" dirty="0" smtClean="0"/>
              <a:t>développement de muscles</a:t>
            </a:r>
          </a:p>
          <a:p>
            <a:pPr lvl="2"/>
            <a:r>
              <a:rPr lang="fr-CA" dirty="0" smtClean="0"/>
              <a:t>organes formés</a:t>
            </a:r>
          </a:p>
          <a:p>
            <a:pPr lvl="2"/>
            <a:endParaRPr lang="fr-CA" dirty="0" smtClean="0"/>
          </a:p>
          <a:p>
            <a:pPr lvl="2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9304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#3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3</a:t>
            </a:r>
            <a:r>
              <a:rPr lang="fr-CA" baseline="30000" dirty="0" smtClean="0"/>
              <a:t>e</a:t>
            </a:r>
            <a:r>
              <a:rPr lang="fr-CA" dirty="0" smtClean="0"/>
              <a:t> trimestre</a:t>
            </a:r>
          </a:p>
          <a:p>
            <a:pPr lvl="1"/>
            <a:r>
              <a:rPr lang="fr-CA" dirty="0" smtClean="0"/>
              <a:t>grandit rapidement</a:t>
            </a:r>
          </a:p>
          <a:p>
            <a:pPr lvl="1"/>
            <a:r>
              <a:rPr lang="fr-CA" dirty="0" smtClean="0"/>
              <a:t>système immunitaire développe</a:t>
            </a:r>
          </a:p>
          <a:p>
            <a:pPr lvl="1"/>
            <a:r>
              <a:rPr lang="fr-CA" dirty="0" smtClean="0"/>
              <a:t>ouvre les yeux</a:t>
            </a:r>
          </a:p>
          <a:p>
            <a:pPr lvl="1"/>
            <a:r>
              <a:rPr lang="fr-CA" dirty="0" smtClean="0"/>
              <a:t>atteint une longueur de 500mm et poids de 2700g-4100g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6568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554621"/>
          </a:xfrm>
        </p:spPr>
        <p:txBody>
          <a:bodyPr/>
          <a:lstStyle/>
          <a:p>
            <a:r>
              <a:rPr lang="fr-CA" dirty="0" smtClean="0"/>
              <a:t>Que sont les facteurs qui risquent nuir</a:t>
            </a:r>
            <a:r>
              <a:rPr lang="fr-CA" dirty="0" smtClean="0"/>
              <a:t>e au fœtus en développement?</a:t>
            </a:r>
          </a:p>
          <a:p>
            <a:pPr lvl="1"/>
            <a:r>
              <a:rPr lang="fr-CA" dirty="0" smtClean="0"/>
              <a:t>fumée de cigarette et alcool</a:t>
            </a:r>
          </a:p>
          <a:p>
            <a:pPr lvl="2"/>
            <a:r>
              <a:rPr lang="fr-CA" dirty="0" smtClean="0"/>
              <a:t>restriction des vaisseaux sanguins</a:t>
            </a:r>
          </a:p>
          <a:p>
            <a:pPr lvl="1"/>
            <a:r>
              <a:rPr lang="fr-CA" dirty="0" smtClean="0"/>
              <a:t>alcool</a:t>
            </a:r>
          </a:p>
          <a:p>
            <a:pPr lvl="2"/>
            <a:r>
              <a:rPr lang="fr-CA" dirty="0" smtClean="0"/>
              <a:t>développement des fonctions du cerveau</a:t>
            </a:r>
          </a:p>
          <a:p>
            <a:pPr lvl="2"/>
            <a:r>
              <a:rPr lang="fr-CA" dirty="0" smtClean="0"/>
              <a:t>SNC</a:t>
            </a:r>
          </a:p>
          <a:p>
            <a:pPr lvl="2"/>
            <a:r>
              <a:rPr lang="fr-CA" dirty="0" smtClean="0"/>
              <a:t>développement physique </a:t>
            </a:r>
          </a:p>
          <a:p>
            <a:pPr lvl="2"/>
            <a:r>
              <a:rPr lang="fr-CA" dirty="0" smtClean="0"/>
              <a:t>SAF</a:t>
            </a:r>
          </a:p>
          <a:p>
            <a:pPr lvl="1"/>
            <a:r>
              <a:rPr lang="fr-CA" dirty="0" smtClean="0"/>
              <a:t>Radiations, BPC, Hg, thalidomide </a:t>
            </a:r>
          </a:p>
          <a:p>
            <a:pPr lvl="2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871385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287253"/>
          </a:xfrm>
        </p:spPr>
        <p:txBody>
          <a:bodyPr>
            <a:normAutofit/>
          </a:bodyPr>
          <a:lstStyle/>
          <a:p>
            <a:r>
              <a:rPr lang="fr-CA" dirty="0" smtClean="0"/>
              <a:t>3 à 6 semaines – SNC</a:t>
            </a:r>
          </a:p>
          <a:p>
            <a:r>
              <a:rPr lang="fr-CA" dirty="0" smtClean="0"/>
              <a:t>3,5 à 6,5 semaines - le cœur</a:t>
            </a:r>
          </a:p>
          <a:p>
            <a:r>
              <a:rPr lang="fr-CA" dirty="0" smtClean="0"/>
              <a:t>4,5 à 8 semaines – les bras</a:t>
            </a:r>
          </a:p>
          <a:p>
            <a:r>
              <a:rPr lang="fr-CA" dirty="0" smtClean="0"/>
              <a:t>4,5 à 8,5 semaines – les yeux</a:t>
            </a:r>
          </a:p>
          <a:p>
            <a:r>
              <a:rPr lang="fr-CA" dirty="0" smtClean="0"/>
              <a:t>4,5 à 8 semaines – les jambes</a:t>
            </a:r>
          </a:p>
          <a:p>
            <a:r>
              <a:rPr lang="fr-CA" dirty="0" smtClean="0"/>
              <a:t>7 à 9 semaines – les dents</a:t>
            </a:r>
          </a:p>
          <a:p>
            <a:r>
              <a:rPr lang="fr-CA" dirty="0" smtClean="0"/>
              <a:t>7 à 9,25 semaines – le palais</a:t>
            </a:r>
          </a:p>
          <a:p>
            <a:r>
              <a:rPr lang="fr-CA" dirty="0" smtClean="0"/>
              <a:t>7,5 à 9,5 semaines – les organes sexuels</a:t>
            </a:r>
          </a:p>
          <a:p>
            <a:r>
              <a:rPr lang="fr-CA" dirty="0" smtClean="0"/>
              <a:t>4,25 à 9,5 semaines – les oreilles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43671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#5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Décrit le processus de la naissance. Quel changement hormonal marque le début du travail?</a:t>
            </a:r>
          </a:p>
          <a:p>
            <a:pPr lvl="1"/>
            <a:r>
              <a:rPr lang="fr-CA" dirty="0" smtClean="0"/>
              <a:t>Une réduction de progestérone et œstrogène provoque la contraction des muscles de l’utérus.</a:t>
            </a:r>
          </a:p>
          <a:p>
            <a:pPr lvl="1"/>
            <a:r>
              <a:rPr lang="fr-CA" b="1" i="1" dirty="0" smtClean="0"/>
              <a:t>la dilatation: </a:t>
            </a:r>
            <a:r>
              <a:rPr lang="fr-CA" dirty="0" smtClean="0"/>
              <a:t>l’hypophyse sécrète l’ocytocine qui provoque les contractions et l’ouverture et dilatation du col de l’utérus</a:t>
            </a:r>
          </a:p>
          <a:p>
            <a:pPr lvl="1"/>
            <a:r>
              <a:rPr lang="fr-CA" b="1" i="1" dirty="0" smtClean="0"/>
              <a:t>l’expulsion:</a:t>
            </a:r>
            <a:r>
              <a:rPr lang="fr-CA" dirty="0" smtClean="0"/>
              <a:t> les contractions continuent et deviennent de plus en plus fortes</a:t>
            </a:r>
          </a:p>
          <a:p>
            <a:pPr lvl="1"/>
            <a:r>
              <a:rPr lang="fr-CA" b="1" i="1" dirty="0" smtClean="0"/>
              <a:t>la délivrance:</a:t>
            </a:r>
            <a:r>
              <a:rPr lang="fr-CA" dirty="0" smtClean="0"/>
              <a:t> le placenta et le cordon ombilical sont expulsés</a:t>
            </a:r>
            <a:endParaRPr lang="fr-CA" b="1" i="1" dirty="0" smtClean="0"/>
          </a:p>
          <a:p>
            <a:pPr lvl="1"/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6411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#6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Pourquoi les jambes se développent si lentement?</a:t>
            </a:r>
          </a:p>
          <a:p>
            <a:r>
              <a:rPr lang="fr-CA" dirty="0" smtClean="0"/>
              <a:t>Pas certain?</a:t>
            </a:r>
          </a:p>
          <a:p>
            <a:pPr lvl="1"/>
            <a:r>
              <a:rPr lang="fr-CA" dirty="0" smtClean="0"/>
              <a:t>il y a une grande masse d’os dans les jambes</a:t>
            </a:r>
          </a:p>
          <a:p>
            <a:pPr lvl="1"/>
            <a:r>
              <a:rPr lang="fr-CA" dirty="0" smtClean="0"/>
              <a:t>elles ne se développent pas complètement à la naissance</a:t>
            </a:r>
          </a:p>
          <a:p>
            <a:pPr lvl="1"/>
            <a:r>
              <a:rPr lang="fr-CA" dirty="0" smtClean="0"/>
              <a:t>elles sont des membres énormes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0148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297</TotalTime>
  <Words>451</Words>
  <Application>Microsoft Macintosh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Newsprint</vt:lpstr>
      <vt:lpstr>P. 104 #1 à 7</vt:lpstr>
      <vt:lpstr>#1 </vt:lpstr>
      <vt:lpstr>#2</vt:lpstr>
      <vt:lpstr>#3</vt:lpstr>
      <vt:lpstr>#3</vt:lpstr>
      <vt:lpstr>#4</vt:lpstr>
      <vt:lpstr>#4</vt:lpstr>
      <vt:lpstr>#5</vt:lpstr>
      <vt:lpstr>#6</vt:lpstr>
      <vt:lpstr>#7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Benoit Carriere</dc:creator>
  <cp:lastModifiedBy>Benoit Carriere</cp:lastModifiedBy>
  <cp:revision>16</cp:revision>
  <dcterms:created xsi:type="dcterms:W3CDTF">2015-03-10T16:21:50Z</dcterms:created>
  <dcterms:modified xsi:type="dcterms:W3CDTF">2015-03-11T15:44:17Z</dcterms:modified>
</cp:coreProperties>
</file>