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1" r:id="rId1"/>
  </p:sldMasterIdLst>
  <p:sldIdLst>
    <p:sldId id="256" r:id="rId2"/>
    <p:sldId id="269" r:id="rId3"/>
    <p:sldId id="257" r:id="rId4"/>
    <p:sldId id="258" r:id="rId5"/>
    <p:sldId id="270" r:id="rId6"/>
    <p:sldId id="259" r:id="rId7"/>
    <p:sldId id="271" r:id="rId8"/>
    <p:sldId id="260" r:id="rId9"/>
    <p:sldId id="261" r:id="rId10"/>
    <p:sldId id="262" r:id="rId11"/>
    <p:sldId id="263" r:id="rId12"/>
    <p:sldId id="264" r:id="rId13"/>
    <p:sldId id="265" r:id="rId14"/>
    <p:sldId id="266" r:id="rId15"/>
    <p:sldId id="268" r:id="rId16"/>
    <p:sldId id="267"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138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fr-CA"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603E1C9-3F7C-F34F-A62B-19B4EDB51966}" type="datetimeFigureOut">
              <a:rPr lang="en-US" smtClean="0"/>
              <a:t>15-03-04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normAutofit/>
          </a:bodyPr>
          <a:lstStyle/>
          <a:p>
            <a:fld id="{D38BE37C-0470-4641-82E9-10A07C9188A4}" type="slidenum">
              <a:rPr lang="fr-CA" smtClean="0"/>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fr-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Date Placeholder 3"/>
          <p:cNvSpPr>
            <a:spLocks noGrp="1"/>
          </p:cNvSpPr>
          <p:nvPr>
            <p:ph type="dt" sz="half" idx="10"/>
          </p:nvPr>
        </p:nvSpPr>
        <p:spPr/>
        <p:txBody>
          <a:bodyPr/>
          <a:lstStyle/>
          <a:p>
            <a:fld id="{4603E1C9-3F7C-F34F-A62B-19B4EDB51966}" type="datetimeFigureOut">
              <a:rPr lang="en-US" smtClean="0"/>
              <a:t>15-03-04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38BE37C-0470-4641-82E9-10A07C9188A4}" type="slidenum">
              <a:rPr lang="fr-CA" smtClean="0"/>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fr-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Date Placeholder 3"/>
          <p:cNvSpPr>
            <a:spLocks noGrp="1"/>
          </p:cNvSpPr>
          <p:nvPr>
            <p:ph type="dt" sz="half" idx="10"/>
          </p:nvPr>
        </p:nvSpPr>
        <p:spPr/>
        <p:txBody>
          <a:bodyPr/>
          <a:lstStyle/>
          <a:p>
            <a:fld id="{4603E1C9-3F7C-F34F-A62B-19B4EDB51966}" type="datetimeFigureOut">
              <a:rPr lang="en-US" smtClean="0"/>
              <a:t>15-03-04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38BE37C-0470-4641-82E9-10A07C9188A4}" type="slidenum">
              <a:rPr lang="fr-CA" smtClean="0"/>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fr-CA"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603E1C9-3F7C-F34F-A62B-19B4EDB51966}" type="datetimeFigureOut">
              <a:rPr lang="en-US" smtClean="0"/>
              <a:t>15-03-04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38BE37C-0470-4641-82E9-10A07C9188A4}" type="slidenum">
              <a:rPr lang="fr-CA" smtClean="0"/>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fr-CA"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603E1C9-3F7C-F34F-A62B-19B4EDB51966}" type="datetimeFigureOut">
              <a:rPr lang="en-US" smtClean="0"/>
              <a:t>15-03-04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38BE37C-0470-4641-82E9-10A07C9188A4}" type="slidenum">
              <a:rPr lang="fr-CA" smtClean="0"/>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fr-CA"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603E1C9-3F7C-F34F-A62B-19B4EDB51966}" type="datetimeFigureOut">
              <a:rPr lang="en-US" smtClean="0"/>
              <a:t>15-03-04</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D38BE37C-0470-4641-82E9-10A07C9188A4}" type="slidenum">
              <a:rPr lang="fr-CA" smtClean="0"/>
              <a:t>‹#›</a:t>
            </a:fld>
            <a:endParaRPr lang="fr-CA"/>
          </a:p>
        </p:txBody>
      </p:sp>
      <p:sp>
        <p:nvSpPr>
          <p:cNvPr id="13" name="Content Placeholder 12"/>
          <p:cNvSpPr>
            <a:spLocks noGrp="1"/>
          </p:cNvSpPr>
          <p:nvPr>
            <p:ph sz="quarter" idx="13"/>
          </p:nvPr>
        </p:nvSpPr>
        <p:spPr>
          <a:xfrm>
            <a:off x="685800" y="1536192"/>
            <a:ext cx="3657600" cy="3877056"/>
          </a:xfrm>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fr-CA"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4603E1C9-3F7C-F34F-A62B-19B4EDB51966}" type="datetimeFigureOut">
              <a:rPr lang="en-US" smtClean="0"/>
              <a:t>15-03-04</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D38BE37C-0470-4641-82E9-10A07C9188A4}" type="slidenum">
              <a:rPr lang="fr-CA" smtClean="0"/>
              <a:t>‹#›</a:t>
            </a:fld>
            <a:endParaRPr lang="fr-CA"/>
          </a:p>
        </p:txBody>
      </p:sp>
      <p:sp>
        <p:nvSpPr>
          <p:cNvPr id="15" name="Content Placeholder 14"/>
          <p:cNvSpPr>
            <a:spLocks noGrp="1"/>
          </p:cNvSpPr>
          <p:nvPr>
            <p:ph sz="quarter" idx="13"/>
          </p:nvPr>
        </p:nvSpPr>
        <p:spPr>
          <a:xfrm>
            <a:off x="685800" y="2209800"/>
            <a:ext cx="3657600" cy="3200400"/>
          </a:xfrm>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fr-CA"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4603E1C9-3F7C-F34F-A62B-19B4EDB51966}" type="datetimeFigureOut">
              <a:rPr lang="en-US" smtClean="0"/>
              <a:t>15-03-04</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D38BE37C-0470-4641-82E9-10A07C9188A4}" type="slidenum">
              <a:rPr lang="fr-CA" smtClean="0"/>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603E1C9-3F7C-F34F-A62B-19B4EDB51966}" type="datetimeFigureOut">
              <a:rPr lang="en-US" smtClean="0"/>
              <a:t>15-03-04</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D38BE37C-0470-4641-82E9-10A07C9188A4}" type="slidenum">
              <a:rPr lang="fr-CA" smtClean="0"/>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fr-CA"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603E1C9-3F7C-F34F-A62B-19B4EDB51966}" type="datetimeFigureOut">
              <a:rPr lang="en-US" smtClean="0"/>
              <a:t>15-03-04</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D38BE37C-0470-4641-82E9-10A07C9188A4}" type="slidenum">
              <a:rPr lang="fr-CA" smtClean="0"/>
              <a:t>‹#›</a:t>
            </a:fld>
            <a:endParaRPr lang="fr-CA"/>
          </a:p>
        </p:txBody>
      </p:sp>
      <p:sp>
        <p:nvSpPr>
          <p:cNvPr id="13" name="Content Placeholder 12"/>
          <p:cNvSpPr>
            <a:spLocks noGrp="1"/>
          </p:cNvSpPr>
          <p:nvPr>
            <p:ph sz="quarter" idx="13"/>
          </p:nvPr>
        </p:nvSpPr>
        <p:spPr>
          <a:xfrm>
            <a:off x="4572000" y="609600"/>
            <a:ext cx="3886200" cy="4191000"/>
          </a:xfrm>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fr-CA"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smtClean="0"/>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603E1C9-3F7C-F34F-A62B-19B4EDB51966}" type="datetimeFigureOut">
              <a:rPr lang="en-US" smtClean="0"/>
              <a:t>15-03-04</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D38BE37C-0470-4641-82E9-10A07C9188A4}" type="slidenum">
              <a:rPr lang="fr-CA" smtClean="0"/>
              <a:t>‹#›</a:t>
            </a:fld>
            <a:endParaRPr lang="fr-CA"/>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fr-CA"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fr-CA"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fr-CA"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4603E1C9-3F7C-F34F-A62B-19B4EDB51966}" type="datetimeFigureOut">
              <a:rPr lang="en-US" smtClean="0"/>
              <a:t>15-03-04</a:t>
            </a:fld>
            <a:endParaRPr lang="fr-CA"/>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fr-CA"/>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D38BE37C-0470-4641-82E9-10A07C9188A4}" type="slidenum">
              <a:rPr lang="fr-CA" smtClean="0"/>
              <a:t>‹#›</a:t>
            </a:fld>
            <a:endParaRPr lang="fr-CA"/>
          </a:p>
        </p:txBody>
      </p:sp>
    </p:spTree>
  </p:cSld>
  <p:clrMap bg1="dk1" tx1="lt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bc.co.uk/nature/adaptations/Monogamous_pairing_in_animals%23p00fdrcb"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bc.co.uk/nature/adaptations/Ovoviviparity%23p003k8h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llodocteurs.fr/actualite-sante-sexualite-des-animaux-se-reproduire-sans-male-14225.asp?1=1"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video.nationalgeographic.com/video/salmon_sockey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bc.co.uk/nature/adaptations/Spawn_(biology)%23p006ffc0"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bc.co.uk/nature/adaptations/Cooperative_breeding%23p006v44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bc.co.uk/nature/adaptations/Precocial%23p00m6w9v"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bc.co.uk/nature/adaptations/Oviparity%23p00m2q9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bc.co.uk/nature/adaptations/Flower%23p00lx94l" TargetMode="External"/><Relationship Id="rId3" Type="http://schemas.openxmlformats.org/officeDocument/2006/relationships/hyperlink" Target="http://www.bbc.co.uk/nature/adaptations/Flower%23p00lx91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000" y="1676400"/>
            <a:ext cx="7950200" cy="1524000"/>
          </a:xfrm>
        </p:spPr>
        <p:txBody>
          <a:bodyPr>
            <a:normAutofit/>
          </a:bodyPr>
          <a:lstStyle/>
          <a:p>
            <a:r>
              <a:rPr lang="fr-CA" dirty="0" smtClean="0"/>
              <a:t>E. adaptations favorables à la reproduction</a:t>
            </a:r>
            <a:endParaRPr lang="fr-CA" dirty="0"/>
          </a:p>
        </p:txBody>
      </p:sp>
    </p:spTree>
    <p:extLst>
      <p:ext uri="{BB962C8B-B14F-4D97-AF65-F5344CB8AC3E}">
        <p14:creationId xmlns:p14="http://schemas.microsoft.com/office/powerpoint/2010/main" val="3700786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Hermaphrodisme</a:t>
            </a:r>
            <a:endParaRPr lang="fr-CA" dirty="0"/>
          </a:p>
        </p:txBody>
      </p:sp>
      <p:sp>
        <p:nvSpPr>
          <p:cNvPr id="3" name="Content Placeholder 2"/>
          <p:cNvSpPr>
            <a:spLocks noGrp="1"/>
          </p:cNvSpPr>
          <p:nvPr>
            <p:ph idx="1"/>
          </p:nvPr>
        </p:nvSpPr>
        <p:spPr/>
        <p:txBody>
          <a:bodyPr/>
          <a:lstStyle/>
          <a:p>
            <a:r>
              <a:rPr lang="fr-CA" dirty="0"/>
              <a:t>Sexualité de certains organismes aquatiques qui produisent, successivement ou simultanément, des gamètes de l'un et de l'autre </a:t>
            </a:r>
            <a:r>
              <a:rPr lang="fr-CA" dirty="0" smtClean="0"/>
              <a:t>sexe </a:t>
            </a:r>
          </a:p>
          <a:p>
            <a:pPr marL="68580" indent="0">
              <a:buNone/>
            </a:pPr>
            <a:endParaRPr lang="fr-CA" dirty="0"/>
          </a:p>
          <a:p>
            <a:r>
              <a:rPr lang="fr-CA" dirty="0" smtClean="0"/>
              <a:t>Avantages:</a:t>
            </a:r>
          </a:p>
          <a:p>
            <a:r>
              <a:rPr lang="fr-CA" dirty="0" smtClean="0"/>
              <a:t>deux organismes peuvent se fertiliser l’un l’autre sans qu’ils soient de sexe opposés</a:t>
            </a:r>
          </a:p>
          <a:p>
            <a:r>
              <a:rPr lang="fr-CA" dirty="0" smtClean="0"/>
              <a:t>ou un seul organisme requis pour se reproduire</a:t>
            </a:r>
            <a:endParaRPr lang="fr-CA" dirty="0"/>
          </a:p>
        </p:txBody>
      </p:sp>
    </p:spTree>
    <p:extLst>
      <p:ext uri="{BB962C8B-B14F-4D97-AF65-F5344CB8AC3E}">
        <p14:creationId xmlns:p14="http://schemas.microsoft.com/office/powerpoint/2010/main" val="6945529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Monogamie</a:t>
            </a:r>
            <a:endParaRPr lang="fr-CA" dirty="0"/>
          </a:p>
        </p:txBody>
      </p:sp>
      <p:sp>
        <p:nvSpPr>
          <p:cNvPr id="3" name="Content Placeholder 2"/>
          <p:cNvSpPr>
            <a:spLocks noGrp="1"/>
          </p:cNvSpPr>
          <p:nvPr>
            <p:ph idx="1"/>
          </p:nvPr>
        </p:nvSpPr>
        <p:spPr/>
        <p:txBody>
          <a:bodyPr>
            <a:normAutofit lnSpcReduction="10000"/>
          </a:bodyPr>
          <a:lstStyle/>
          <a:p>
            <a:r>
              <a:rPr lang="fr-CA" dirty="0"/>
              <a:t>Lien exclusif maintenu entre le mâle et la femelle pendant au moins une partie de la saison de reproduction; environ 90 % des oiseaux sont monogames</a:t>
            </a:r>
            <a:r>
              <a:rPr lang="fr-CA" dirty="0" smtClean="0"/>
              <a:t>.</a:t>
            </a:r>
          </a:p>
          <a:p>
            <a:endParaRPr lang="fr-CA" dirty="0"/>
          </a:p>
          <a:p>
            <a:r>
              <a:rPr lang="fr-CA" dirty="0" smtClean="0"/>
              <a:t>lien</a:t>
            </a:r>
            <a:r>
              <a:rPr lang="fr-CA" dirty="0"/>
              <a:t>:  </a:t>
            </a:r>
            <a:r>
              <a:rPr lang="fr-CA" dirty="0">
                <a:hlinkClick r:id="rId2"/>
              </a:rPr>
              <a:t>http://www.bbc.co.uk/nature/adaptations/Monogamous_pairing_in_animals#</a:t>
            </a:r>
            <a:r>
              <a:rPr lang="fr-CA" dirty="0" smtClean="0">
                <a:hlinkClick r:id="rId2"/>
              </a:rPr>
              <a:t>p00fdrcb</a:t>
            </a:r>
            <a:r>
              <a:rPr lang="fr-CA" dirty="0" smtClean="0"/>
              <a:t> </a:t>
            </a:r>
          </a:p>
          <a:p>
            <a:endParaRPr lang="fr-CA" dirty="0" smtClean="0"/>
          </a:p>
          <a:p>
            <a:r>
              <a:rPr lang="fr-CA" dirty="0"/>
              <a:t>A</a:t>
            </a:r>
            <a:r>
              <a:rPr lang="fr-CA" dirty="0" smtClean="0"/>
              <a:t>vantages:</a:t>
            </a:r>
          </a:p>
          <a:p>
            <a:r>
              <a:rPr lang="fr-CA" dirty="0" smtClean="0"/>
              <a:t>deux parents peuvent mieux protéger le jeune </a:t>
            </a:r>
          </a:p>
          <a:p>
            <a:r>
              <a:rPr lang="fr-CA" dirty="0" smtClean="0"/>
              <a:t>le mâle ne doit pas se combattre pour les femelles tout le temps</a:t>
            </a:r>
            <a:endParaRPr lang="fr-CA" dirty="0"/>
          </a:p>
        </p:txBody>
      </p:sp>
    </p:spTree>
    <p:extLst>
      <p:ext uri="{BB962C8B-B14F-4D97-AF65-F5344CB8AC3E}">
        <p14:creationId xmlns:p14="http://schemas.microsoft.com/office/powerpoint/2010/main" val="150661278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Ovoviviparité</a:t>
            </a:r>
            <a:endParaRPr lang="fr-CA" dirty="0"/>
          </a:p>
        </p:txBody>
      </p:sp>
      <p:sp>
        <p:nvSpPr>
          <p:cNvPr id="3" name="Content Placeholder 2"/>
          <p:cNvSpPr>
            <a:spLocks noGrp="1"/>
          </p:cNvSpPr>
          <p:nvPr>
            <p:ph idx="1"/>
          </p:nvPr>
        </p:nvSpPr>
        <p:spPr/>
        <p:txBody>
          <a:bodyPr/>
          <a:lstStyle/>
          <a:p>
            <a:r>
              <a:rPr lang="fr-CA" dirty="0"/>
              <a:t>Une espèce est ovovivipare lorsque les </a:t>
            </a:r>
            <a:r>
              <a:rPr lang="fr-CA" dirty="0" err="1"/>
              <a:t>oeufs</a:t>
            </a:r>
            <a:r>
              <a:rPr lang="fr-CA" dirty="0"/>
              <a:t> incubent et éclosent dans le ventre de la mère, sans relation nutritive avec celle-ci (simples échanges d'eau et de gaz). Cette stratégie de reproduction est appelée l'ovoviviparité</a:t>
            </a:r>
            <a:r>
              <a:rPr lang="fr-CA" dirty="0" smtClean="0"/>
              <a:t>. </a:t>
            </a:r>
          </a:p>
          <a:p>
            <a:endParaRPr lang="fr-CA" dirty="0"/>
          </a:p>
          <a:p>
            <a:r>
              <a:rPr lang="fr-CA" dirty="0"/>
              <a:t>lien: </a:t>
            </a:r>
            <a:r>
              <a:rPr lang="fr-CA" dirty="0">
                <a:hlinkClick r:id="rId2"/>
              </a:rPr>
              <a:t>http://www.bbc.co.uk/nature/adaptations/Ovoviviparity#</a:t>
            </a:r>
            <a:r>
              <a:rPr lang="fr-CA" dirty="0" smtClean="0">
                <a:hlinkClick r:id="rId2"/>
              </a:rPr>
              <a:t>p003k8hc</a:t>
            </a:r>
            <a:r>
              <a:rPr lang="fr-CA" dirty="0" smtClean="0"/>
              <a:t> </a:t>
            </a:r>
          </a:p>
          <a:p>
            <a:endParaRPr lang="fr-CA" dirty="0" smtClean="0"/>
          </a:p>
          <a:p>
            <a:r>
              <a:rPr lang="fr-CA" dirty="0" smtClean="0"/>
              <a:t>Avantages:</a:t>
            </a:r>
          </a:p>
          <a:p>
            <a:r>
              <a:rPr lang="fr-CA" dirty="0" smtClean="0"/>
              <a:t>jeunes sont protégés des conditions météorologiques et prédateurs </a:t>
            </a:r>
          </a:p>
          <a:p>
            <a:r>
              <a:rPr lang="fr-CA" dirty="0" smtClean="0"/>
              <a:t>moins taxant que la viviparité</a:t>
            </a:r>
            <a:endParaRPr lang="fr-CA" dirty="0"/>
          </a:p>
        </p:txBody>
      </p:sp>
    </p:spTree>
    <p:extLst>
      <p:ext uri="{BB962C8B-B14F-4D97-AF65-F5344CB8AC3E}">
        <p14:creationId xmlns:p14="http://schemas.microsoft.com/office/powerpoint/2010/main" val="177039587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Parthénogénèse</a:t>
            </a:r>
            <a:endParaRPr lang="fr-CA" dirty="0"/>
          </a:p>
        </p:txBody>
      </p:sp>
      <p:sp>
        <p:nvSpPr>
          <p:cNvPr id="3" name="Content Placeholder 2"/>
          <p:cNvSpPr>
            <a:spLocks noGrp="1"/>
          </p:cNvSpPr>
          <p:nvPr>
            <p:ph idx="1"/>
          </p:nvPr>
        </p:nvSpPr>
        <p:spPr/>
        <p:txBody>
          <a:bodyPr/>
          <a:lstStyle/>
          <a:p>
            <a:r>
              <a:rPr lang="fr-CA" dirty="0"/>
              <a:t>Formation d'un embryon viable à partir d'une cellule sexuelle, sans intervention de la fécondation</a:t>
            </a:r>
            <a:r>
              <a:rPr lang="fr-CA" dirty="0" smtClean="0"/>
              <a:t>. </a:t>
            </a:r>
          </a:p>
          <a:p>
            <a:endParaRPr lang="fr-CA" dirty="0"/>
          </a:p>
          <a:p>
            <a:r>
              <a:rPr lang="fr-CA" dirty="0" smtClean="0"/>
              <a:t>Lien</a:t>
            </a:r>
            <a:r>
              <a:rPr lang="fr-CA" dirty="0"/>
              <a:t>:  </a:t>
            </a:r>
            <a:r>
              <a:rPr lang="fr-CA" dirty="0">
                <a:hlinkClick r:id="rId2"/>
              </a:rPr>
              <a:t>http://www.allodocteurs.fr/actualite-sante-sexualite-des-animaux-se-reproduire-sans-male-14225.asp?1=</a:t>
            </a:r>
            <a:r>
              <a:rPr lang="fr-CA" dirty="0" smtClean="0">
                <a:hlinkClick r:id="rId2"/>
              </a:rPr>
              <a:t>1</a:t>
            </a:r>
            <a:r>
              <a:rPr lang="fr-CA" dirty="0" smtClean="0"/>
              <a:t> </a:t>
            </a:r>
          </a:p>
          <a:p>
            <a:endParaRPr lang="fr-CA" dirty="0" smtClean="0"/>
          </a:p>
          <a:p>
            <a:r>
              <a:rPr lang="fr-CA" dirty="0" smtClean="0"/>
              <a:t>Avantages:</a:t>
            </a:r>
          </a:p>
          <a:p>
            <a:r>
              <a:rPr lang="fr-CA" dirty="0" smtClean="0"/>
              <a:t>capacité de se reproduire sans mâle quand le temps est bon</a:t>
            </a:r>
          </a:p>
          <a:p>
            <a:r>
              <a:rPr lang="fr-CA" dirty="0" smtClean="0"/>
              <a:t>ne produit que des femelles</a:t>
            </a:r>
          </a:p>
          <a:p>
            <a:endParaRPr lang="fr-CA" dirty="0"/>
          </a:p>
        </p:txBody>
      </p:sp>
    </p:spTree>
    <p:extLst>
      <p:ext uri="{BB962C8B-B14F-4D97-AF65-F5344CB8AC3E}">
        <p14:creationId xmlns:p14="http://schemas.microsoft.com/office/powerpoint/2010/main" val="362045848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Viviparité</a:t>
            </a:r>
            <a:endParaRPr lang="fr-CA" dirty="0"/>
          </a:p>
        </p:txBody>
      </p:sp>
      <p:sp>
        <p:nvSpPr>
          <p:cNvPr id="3" name="Content Placeholder 2"/>
          <p:cNvSpPr>
            <a:spLocks noGrp="1"/>
          </p:cNvSpPr>
          <p:nvPr>
            <p:ph idx="1"/>
          </p:nvPr>
        </p:nvSpPr>
        <p:spPr/>
        <p:txBody>
          <a:bodyPr/>
          <a:lstStyle/>
          <a:p>
            <a:r>
              <a:rPr lang="fr-CA" dirty="0" smtClean="0"/>
              <a:t>espèce </a:t>
            </a:r>
            <a:r>
              <a:rPr lang="fr-CA" dirty="0"/>
              <a:t>animale dont l’œuf se développe complètement à l’intérieur de l’utérus maternel et qui donne naissance à un jeune complètement constitué. La plupart des mammifères sont vivipares</a:t>
            </a:r>
            <a:r>
              <a:rPr lang="fr-CA" dirty="0" smtClean="0"/>
              <a:t>.</a:t>
            </a:r>
          </a:p>
          <a:p>
            <a:endParaRPr lang="fr-CA" dirty="0"/>
          </a:p>
          <a:p>
            <a:r>
              <a:rPr lang="fr-CA" dirty="0" smtClean="0"/>
              <a:t>Avantages:</a:t>
            </a:r>
          </a:p>
          <a:p>
            <a:r>
              <a:rPr lang="fr-CA" dirty="0" smtClean="0"/>
              <a:t>les jeunes ont une meilleure chance à survivre</a:t>
            </a:r>
          </a:p>
          <a:p>
            <a:r>
              <a:rPr lang="fr-CA" dirty="0" smtClean="0"/>
              <a:t>Protégés des conditions météorologiques</a:t>
            </a:r>
          </a:p>
          <a:p>
            <a:r>
              <a:rPr lang="fr-CA" dirty="0" smtClean="0"/>
              <a:t>nés plus développés </a:t>
            </a:r>
          </a:p>
          <a:p>
            <a:pPr marL="68580" indent="0">
              <a:buNone/>
            </a:pPr>
            <a:endParaRPr lang="fr-CA" dirty="0"/>
          </a:p>
        </p:txBody>
      </p:sp>
    </p:spTree>
    <p:extLst>
      <p:ext uri="{BB962C8B-B14F-4D97-AF65-F5344CB8AC3E}">
        <p14:creationId xmlns:p14="http://schemas.microsoft.com/office/powerpoint/2010/main" val="364927787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err="1" smtClean="0"/>
              <a:t>sémelparité</a:t>
            </a:r>
            <a:endParaRPr lang="fr-CA" dirty="0"/>
          </a:p>
        </p:txBody>
      </p:sp>
      <p:sp>
        <p:nvSpPr>
          <p:cNvPr id="3" name="Content Placeholder 2"/>
          <p:cNvSpPr>
            <a:spLocks noGrp="1"/>
          </p:cNvSpPr>
          <p:nvPr>
            <p:ph idx="1"/>
          </p:nvPr>
        </p:nvSpPr>
        <p:spPr/>
        <p:txBody>
          <a:bodyPr/>
          <a:lstStyle/>
          <a:p>
            <a:r>
              <a:rPr lang="fr-CA" dirty="0" smtClean="0"/>
              <a:t>Lorsque les espèces ne se reproduisent qu’une fois au cours de leur vie et meurent peu après. </a:t>
            </a:r>
          </a:p>
          <a:p>
            <a:endParaRPr lang="fr-CA" dirty="0"/>
          </a:p>
          <a:p>
            <a:r>
              <a:rPr lang="fr-CA" dirty="0"/>
              <a:t>lien: </a:t>
            </a:r>
            <a:r>
              <a:rPr lang="fr-CA" dirty="0">
                <a:hlinkClick r:id="rId2"/>
              </a:rPr>
              <a:t>http://video.nationalgeographic.com/video/</a:t>
            </a:r>
            <a:r>
              <a:rPr lang="fr-CA" dirty="0" smtClean="0">
                <a:hlinkClick r:id="rId2"/>
              </a:rPr>
              <a:t>salmon_sockeye</a:t>
            </a:r>
            <a:r>
              <a:rPr lang="fr-CA" dirty="0" smtClean="0"/>
              <a:t> </a:t>
            </a:r>
          </a:p>
          <a:p>
            <a:endParaRPr lang="fr-CA" dirty="0"/>
          </a:p>
          <a:p>
            <a:r>
              <a:rPr lang="fr-CA" dirty="0" smtClean="0"/>
              <a:t>Avantages:</a:t>
            </a:r>
          </a:p>
          <a:p>
            <a:r>
              <a:rPr lang="fr-CA" dirty="0" smtClean="0"/>
              <a:t>investit </a:t>
            </a:r>
            <a:r>
              <a:rPr lang="fr-CA" b="1" dirty="0" smtClean="0"/>
              <a:t>tout</a:t>
            </a:r>
            <a:r>
              <a:rPr lang="fr-CA" dirty="0" smtClean="0"/>
              <a:t> son énergie dans la reproduction</a:t>
            </a:r>
          </a:p>
          <a:p>
            <a:r>
              <a:rPr lang="fr-CA" dirty="0" smtClean="0"/>
              <a:t>peut produire un nombre incroyable de gamètes</a:t>
            </a:r>
          </a:p>
          <a:p>
            <a:pPr marL="68580" indent="0">
              <a:buNone/>
            </a:pPr>
            <a:endParaRPr lang="fr-CA" dirty="0" smtClean="0"/>
          </a:p>
          <a:p>
            <a:endParaRPr lang="fr-CA" dirty="0" smtClean="0"/>
          </a:p>
          <a:p>
            <a:endParaRPr lang="fr-CA" dirty="0"/>
          </a:p>
        </p:txBody>
      </p:sp>
    </p:spTree>
    <p:extLst>
      <p:ext uri="{BB962C8B-B14F-4D97-AF65-F5344CB8AC3E}">
        <p14:creationId xmlns:p14="http://schemas.microsoft.com/office/powerpoint/2010/main" val="92847759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Frai</a:t>
            </a:r>
            <a:endParaRPr lang="fr-CA" dirty="0"/>
          </a:p>
        </p:txBody>
      </p:sp>
      <p:sp>
        <p:nvSpPr>
          <p:cNvPr id="3" name="Content Placeholder 2"/>
          <p:cNvSpPr>
            <a:spLocks noGrp="1"/>
          </p:cNvSpPr>
          <p:nvPr>
            <p:ph idx="1"/>
          </p:nvPr>
        </p:nvSpPr>
        <p:spPr>
          <a:xfrm>
            <a:off x="685800" y="1600201"/>
            <a:ext cx="7772400" cy="4602746"/>
          </a:xfrm>
        </p:spPr>
        <p:txBody>
          <a:bodyPr/>
          <a:lstStyle/>
          <a:p>
            <a:r>
              <a:rPr lang="fr-CA" dirty="0"/>
              <a:t>Rapprochement sexuel chez les espèces à fécondation externe (par exemple, les poissons, les moules, les huîtres</a:t>
            </a:r>
            <a:r>
              <a:rPr lang="fr-CA" dirty="0" smtClean="0"/>
              <a:t>) </a:t>
            </a:r>
          </a:p>
          <a:p>
            <a:endParaRPr lang="fr-CA" dirty="0"/>
          </a:p>
          <a:p>
            <a:r>
              <a:rPr lang="fr-CA" dirty="0"/>
              <a:t>lien: </a:t>
            </a:r>
            <a:r>
              <a:rPr lang="fr-CA" dirty="0">
                <a:hlinkClick r:id="rId2"/>
              </a:rPr>
              <a:t>http://www.bbc.co.uk/nature/adaptations/Spawn_%28biology%29#</a:t>
            </a:r>
            <a:r>
              <a:rPr lang="fr-CA" dirty="0" smtClean="0">
                <a:hlinkClick r:id="rId2"/>
              </a:rPr>
              <a:t>p006ffc0</a:t>
            </a:r>
            <a:r>
              <a:rPr lang="fr-CA" dirty="0" smtClean="0"/>
              <a:t> </a:t>
            </a:r>
            <a:endParaRPr lang="fr-CA" dirty="0"/>
          </a:p>
          <a:p>
            <a:endParaRPr lang="fr-CA" dirty="0" smtClean="0"/>
          </a:p>
          <a:p>
            <a:r>
              <a:rPr lang="fr-CA" dirty="0" smtClean="0"/>
              <a:t>Avantages:</a:t>
            </a:r>
          </a:p>
          <a:p>
            <a:r>
              <a:rPr lang="fr-CA" dirty="0" smtClean="0"/>
              <a:t>synchronisation maximise le rapport de gamètes fertilisés</a:t>
            </a:r>
          </a:p>
          <a:p>
            <a:r>
              <a:rPr lang="fr-CA" dirty="0" smtClean="0"/>
              <a:t>plus de contact, plus de fertilisation</a:t>
            </a:r>
          </a:p>
        </p:txBody>
      </p:sp>
    </p:spTree>
    <p:extLst>
      <p:ext uri="{BB962C8B-B14F-4D97-AF65-F5344CB8AC3E}">
        <p14:creationId xmlns:p14="http://schemas.microsoft.com/office/powerpoint/2010/main" val="389958572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Adaptations</a:t>
            </a:r>
            <a:endParaRPr lang="fr-CA" dirty="0"/>
          </a:p>
        </p:txBody>
      </p:sp>
      <p:sp>
        <p:nvSpPr>
          <p:cNvPr id="3" name="Content Placeholder 2"/>
          <p:cNvSpPr>
            <a:spLocks noGrp="1"/>
          </p:cNvSpPr>
          <p:nvPr>
            <p:ph idx="1"/>
          </p:nvPr>
        </p:nvSpPr>
        <p:spPr/>
        <p:txBody>
          <a:bodyPr/>
          <a:lstStyle/>
          <a:p>
            <a:r>
              <a:rPr lang="fr-CA" dirty="0" smtClean="0"/>
              <a:t>Est-ce qu’il existe autres adaptations qui ne sont pas directement liés à la capacité de se reproduire. </a:t>
            </a:r>
          </a:p>
          <a:p>
            <a:pPr lvl="1"/>
            <a:r>
              <a:rPr lang="fr-CA" dirty="0" smtClean="0"/>
              <a:t>Nomme quelques unes.</a:t>
            </a:r>
          </a:p>
          <a:p>
            <a:endParaRPr lang="fr-CA" dirty="0"/>
          </a:p>
          <a:p>
            <a:r>
              <a:rPr lang="fr-CA" dirty="0" smtClean="0"/>
              <a:t>Existe-t-il quand même un lien entre cet avantage et la capacité de se reproduire?</a:t>
            </a:r>
          </a:p>
          <a:p>
            <a:endParaRPr lang="fr-CA" dirty="0"/>
          </a:p>
          <a:p>
            <a:r>
              <a:rPr lang="fr-CA" dirty="0" smtClean="0"/>
              <a:t>Existe-t-il des organismes qui ne sont pas adaptés? Pourquoi?</a:t>
            </a:r>
          </a:p>
          <a:p>
            <a:pPr lvl="1"/>
            <a:endParaRPr lang="fr-CA" dirty="0"/>
          </a:p>
        </p:txBody>
      </p:sp>
    </p:spTree>
    <p:extLst>
      <p:ext uri="{BB962C8B-B14F-4D97-AF65-F5344CB8AC3E}">
        <p14:creationId xmlns:p14="http://schemas.microsoft.com/office/powerpoint/2010/main" val="26487330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Adaptation</a:t>
            </a:r>
            <a:endParaRPr lang="fr-CA" dirty="0"/>
          </a:p>
        </p:txBody>
      </p:sp>
      <p:sp>
        <p:nvSpPr>
          <p:cNvPr id="3" name="Content Placeholder 2"/>
          <p:cNvSpPr>
            <a:spLocks noGrp="1"/>
          </p:cNvSpPr>
          <p:nvPr>
            <p:ph idx="1"/>
          </p:nvPr>
        </p:nvSpPr>
        <p:spPr/>
        <p:txBody>
          <a:bodyPr/>
          <a:lstStyle/>
          <a:p>
            <a:r>
              <a:rPr lang="fr-CA" dirty="0" smtClean="0"/>
              <a:t>caractéristiques héréditaires qui améliorent les chances de survie et de reproduction des organismes dans un environnement particulier</a:t>
            </a:r>
          </a:p>
          <a:p>
            <a:pPr marL="68580" indent="0">
              <a:buNone/>
            </a:pPr>
            <a:endParaRPr lang="fr-CA" dirty="0" smtClean="0"/>
          </a:p>
          <a:p>
            <a:r>
              <a:rPr lang="fr-CA" dirty="0" smtClean="0"/>
              <a:t>leur origine est d’un processus, </a:t>
            </a:r>
            <a:r>
              <a:rPr lang="fr-CA" b="1" dirty="0" smtClean="0"/>
              <a:t>la sélection naturelle,</a:t>
            </a:r>
            <a:r>
              <a:rPr lang="fr-CA" dirty="0" smtClean="0"/>
              <a:t> où les individus dotés de certains caractères héréditaires tendent à avoir des taux de survie et de reproduction plus élevés que les autres </a:t>
            </a:r>
            <a:r>
              <a:rPr lang="fr-CA" i="1" dirty="0" smtClean="0"/>
              <a:t>en raison </a:t>
            </a:r>
            <a:r>
              <a:rPr lang="fr-CA" dirty="0" smtClean="0"/>
              <a:t>de ces caractères</a:t>
            </a:r>
            <a:endParaRPr lang="fr-CA" dirty="0"/>
          </a:p>
        </p:txBody>
      </p:sp>
    </p:spTree>
    <p:extLst>
      <p:ext uri="{BB962C8B-B14F-4D97-AF65-F5344CB8AC3E}">
        <p14:creationId xmlns:p14="http://schemas.microsoft.com/office/powerpoint/2010/main" val="1775842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Recherche de groupe</a:t>
            </a:r>
            <a:endParaRPr lang="fr-CA" dirty="0"/>
          </a:p>
        </p:txBody>
      </p:sp>
      <p:sp>
        <p:nvSpPr>
          <p:cNvPr id="3" name="Content Placeholder 2"/>
          <p:cNvSpPr>
            <a:spLocks noGrp="1"/>
          </p:cNvSpPr>
          <p:nvPr>
            <p:ph idx="1"/>
          </p:nvPr>
        </p:nvSpPr>
        <p:spPr>
          <a:xfrm>
            <a:off x="685800" y="1212516"/>
            <a:ext cx="7772400" cy="4576010"/>
          </a:xfrm>
        </p:spPr>
        <p:txBody>
          <a:bodyPr>
            <a:normAutofit fontScale="92500" lnSpcReduction="10000"/>
          </a:bodyPr>
          <a:lstStyle/>
          <a:p>
            <a:r>
              <a:rPr lang="fr-CA" sz="2200" dirty="0" smtClean="0"/>
              <a:t>choisir parmi ces adaptations:</a:t>
            </a:r>
          </a:p>
          <a:p>
            <a:pPr lvl="1"/>
            <a:r>
              <a:rPr lang="fr-CA" sz="2200" dirty="0" smtClean="0"/>
              <a:t>système de coopération lors de la reproduction</a:t>
            </a:r>
          </a:p>
          <a:p>
            <a:pPr lvl="1"/>
            <a:r>
              <a:rPr lang="fr-CA" sz="2200" dirty="0" smtClean="0"/>
              <a:t>jeunes nidifuges ou actifs à la naissance</a:t>
            </a:r>
          </a:p>
          <a:p>
            <a:pPr lvl="1"/>
            <a:r>
              <a:rPr lang="fr-CA" sz="2200" dirty="0" smtClean="0"/>
              <a:t>oviparité</a:t>
            </a:r>
            <a:endParaRPr lang="fr-CA" sz="2200" dirty="0"/>
          </a:p>
          <a:p>
            <a:pPr lvl="1"/>
            <a:r>
              <a:rPr lang="fr-CA" sz="2200" dirty="0" smtClean="0"/>
              <a:t>l’effloraison</a:t>
            </a:r>
          </a:p>
          <a:p>
            <a:pPr lvl="1"/>
            <a:r>
              <a:rPr lang="fr-CA" sz="2200" dirty="0" smtClean="0"/>
              <a:t>hermaphrodisme</a:t>
            </a:r>
          </a:p>
          <a:p>
            <a:pPr lvl="1"/>
            <a:r>
              <a:rPr lang="fr-CA" sz="2200" dirty="0" smtClean="0"/>
              <a:t>monogamie</a:t>
            </a:r>
          </a:p>
          <a:p>
            <a:pPr lvl="1"/>
            <a:r>
              <a:rPr lang="fr-CA" sz="2200" dirty="0" smtClean="0"/>
              <a:t>ovoviviparité</a:t>
            </a:r>
          </a:p>
          <a:p>
            <a:pPr lvl="1"/>
            <a:r>
              <a:rPr lang="fr-CA" sz="2200" dirty="0" smtClean="0"/>
              <a:t>parthénogénèse</a:t>
            </a:r>
          </a:p>
          <a:p>
            <a:pPr lvl="1"/>
            <a:r>
              <a:rPr lang="fr-CA" sz="2200" dirty="0" smtClean="0"/>
              <a:t>viviparité</a:t>
            </a:r>
          </a:p>
          <a:p>
            <a:pPr lvl="1"/>
            <a:r>
              <a:rPr lang="fr-CA" sz="2200" dirty="0" err="1" smtClean="0"/>
              <a:t>sémelparité</a:t>
            </a:r>
            <a:endParaRPr lang="fr-CA" sz="2200" dirty="0" smtClean="0"/>
          </a:p>
          <a:p>
            <a:pPr lvl="1"/>
            <a:r>
              <a:rPr lang="fr-CA" sz="2200" dirty="0" smtClean="0"/>
              <a:t>frai</a:t>
            </a:r>
          </a:p>
          <a:p>
            <a:pPr lvl="1"/>
            <a:endParaRPr lang="fr-CA" dirty="0" smtClean="0"/>
          </a:p>
          <a:p>
            <a:pPr lvl="1"/>
            <a:endParaRPr lang="fr-CA" dirty="0" smtClean="0"/>
          </a:p>
        </p:txBody>
      </p:sp>
    </p:spTree>
    <p:extLst>
      <p:ext uri="{BB962C8B-B14F-4D97-AF65-F5344CB8AC3E}">
        <p14:creationId xmlns:p14="http://schemas.microsoft.com/office/powerpoint/2010/main" val="1905693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système de coopération </a:t>
            </a:r>
            <a:endParaRPr lang="fr-CA" dirty="0"/>
          </a:p>
        </p:txBody>
      </p:sp>
      <p:sp>
        <p:nvSpPr>
          <p:cNvPr id="3" name="Content Placeholder 2"/>
          <p:cNvSpPr>
            <a:spLocks noGrp="1"/>
          </p:cNvSpPr>
          <p:nvPr>
            <p:ph idx="1"/>
          </p:nvPr>
        </p:nvSpPr>
        <p:spPr/>
        <p:txBody>
          <a:bodyPr/>
          <a:lstStyle/>
          <a:p>
            <a:r>
              <a:rPr lang="fr-CA" dirty="0"/>
              <a:t>Phénomène où des individus non reproducteurs participent à toutes ou à certaines tâches liées à la nidification des individus de leur propre espèce comme la construction du nid, l'incubation ainsi que l'alimentation des </a:t>
            </a:r>
            <a:r>
              <a:rPr lang="fr-CA" dirty="0" smtClean="0"/>
              <a:t>jeunes. Les </a:t>
            </a:r>
            <a:r>
              <a:rPr lang="fr-CA" dirty="0"/>
              <a:t>individus non reproducteurs qui évoluent à l'intérieur d'un système de coopération n'ont pas nécessairement de liens de parenté avec les individus </a:t>
            </a:r>
            <a:r>
              <a:rPr lang="fr-CA" dirty="0" smtClean="0"/>
              <a:t>reproducteurs.</a:t>
            </a:r>
            <a:endParaRPr lang="fr-CA" dirty="0"/>
          </a:p>
          <a:p>
            <a:r>
              <a:rPr lang="fr-CA" dirty="0" err="1" smtClean="0"/>
              <a:t>lien:</a:t>
            </a:r>
            <a:r>
              <a:rPr lang="fr-CA" dirty="0" err="1" smtClean="0">
                <a:hlinkClick r:id="rId2"/>
              </a:rPr>
              <a:t>http</a:t>
            </a:r>
            <a:r>
              <a:rPr lang="fr-CA" dirty="0">
                <a:hlinkClick r:id="rId2"/>
              </a:rPr>
              <a:t>://www.bbc.co.uk/nature/adaptations/Cooperative_breeding#</a:t>
            </a:r>
            <a:r>
              <a:rPr lang="fr-CA" dirty="0" smtClean="0">
                <a:hlinkClick r:id="rId2"/>
              </a:rPr>
              <a:t>p006v442</a:t>
            </a:r>
            <a:r>
              <a:rPr lang="fr-CA" dirty="0" smtClean="0"/>
              <a:t> </a:t>
            </a:r>
          </a:p>
          <a:p>
            <a:pPr marL="68580" indent="0">
              <a:buNone/>
            </a:pPr>
            <a:endParaRPr lang="fr-CA" dirty="0" smtClean="0"/>
          </a:p>
          <a:p>
            <a:endParaRPr lang="fr-CA" dirty="0" smtClean="0"/>
          </a:p>
          <a:p>
            <a:endParaRPr lang="fr-CA" dirty="0"/>
          </a:p>
        </p:txBody>
      </p:sp>
    </p:spTree>
    <p:extLst>
      <p:ext uri="{BB962C8B-B14F-4D97-AF65-F5344CB8AC3E}">
        <p14:creationId xmlns:p14="http://schemas.microsoft.com/office/powerpoint/2010/main" val="3086027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Système de coopération</a:t>
            </a:r>
            <a:endParaRPr lang="fr-CA" dirty="0"/>
          </a:p>
        </p:txBody>
      </p:sp>
      <p:sp>
        <p:nvSpPr>
          <p:cNvPr id="3" name="Content Placeholder 2"/>
          <p:cNvSpPr>
            <a:spLocks noGrp="1"/>
          </p:cNvSpPr>
          <p:nvPr>
            <p:ph idx="1"/>
          </p:nvPr>
        </p:nvSpPr>
        <p:spPr/>
        <p:txBody>
          <a:bodyPr/>
          <a:lstStyle/>
          <a:p>
            <a:r>
              <a:rPr lang="fr-CA" dirty="0" smtClean="0"/>
              <a:t>permet aux jeunes d’être mieux guettés</a:t>
            </a:r>
          </a:p>
          <a:p>
            <a:r>
              <a:rPr lang="fr-CA" dirty="0" smtClean="0"/>
              <a:t>permet aux parents de se nourrir et se soigner</a:t>
            </a:r>
          </a:p>
          <a:p>
            <a:r>
              <a:rPr lang="fr-CA" dirty="0" smtClean="0"/>
              <a:t>permet aux jeunes de plus apprendre et mieux apprendre</a:t>
            </a:r>
          </a:p>
          <a:p>
            <a:r>
              <a:rPr lang="fr-CA" dirty="0" smtClean="0"/>
              <a:t>autres intervenants apprennent à soigner les jeunes</a:t>
            </a:r>
            <a:endParaRPr lang="fr-CA" dirty="0"/>
          </a:p>
        </p:txBody>
      </p:sp>
    </p:spTree>
    <p:extLst>
      <p:ext uri="{BB962C8B-B14F-4D97-AF65-F5344CB8AC3E}">
        <p14:creationId xmlns:p14="http://schemas.microsoft.com/office/powerpoint/2010/main" val="2829353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dirty="0" smtClean="0"/>
              <a:t>jeunes nidifuges ou actifs à la naissance</a:t>
            </a:r>
            <a:endParaRPr lang="fr-CA" dirty="0"/>
          </a:p>
        </p:txBody>
      </p:sp>
      <p:sp>
        <p:nvSpPr>
          <p:cNvPr id="3" name="Content Placeholder 2"/>
          <p:cNvSpPr>
            <a:spLocks noGrp="1"/>
          </p:cNvSpPr>
          <p:nvPr>
            <p:ph idx="1"/>
          </p:nvPr>
        </p:nvSpPr>
        <p:spPr/>
        <p:txBody>
          <a:bodyPr/>
          <a:lstStyle/>
          <a:p>
            <a:r>
              <a:rPr lang="fr-CA" dirty="0"/>
              <a:t>Se dit du développement des oisillons qui, à l'éclosion, ont les yeux ouverts, sont recouverts de duvet et sont capables de se déplacer. Ils peuvent dépendre des parents pour l'alimentation ou encore suivre les parents vers les sites d'alimentation peu après l'éclosion</a:t>
            </a:r>
            <a:r>
              <a:rPr lang="fr-CA" dirty="0" smtClean="0"/>
              <a:t>.</a:t>
            </a:r>
          </a:p>
          <a:p>
            <a:endParaRPr lang="fr-CA" dirty="0" smtClean="0"/>
          </a:p>
          <a:p>
            <a:r>
              <a:rPr lang="fr-CA" dirty="0" smtClean="0"/>
              <a:t>lien</a:t>
            </a:r>
            <a:r>
              <a:rPr lang="fr-CA" dirty="0"/>
              <a:t>:  </a:t>
            </a:r>
            <a:r>
              <a:rPr lang="fr-CA" dirty="0">
                <a:hlinkClick r:id="rId2"/>
              </a:rPr>
              <a:t>http://www.bbc.co.uk/nature/adaptations/Precocial#</a:t>
            </a:r>
            <a:r>
              <a:rPr lang="fr-CA" dirty="0" smtClean="0">
                <a:hlinkClick r:id="rId2"/>
              </a:rPr>
              <a:t>p00m6w9v</a:t>
            </a:r>
            <a:r>
              <a:rPr lang="fr-CA" dirty="0" smtClean="0"/>
              <a:t> </a:t>
            </a:r>
            <a:endParaRPr lang="fr-CA" dirty="0"/>
          </a:p>
        </p:txBody>
      </p:sp>
    </p:spTree>
    <p:extLst>
      <p:ext uri="{BB962C8B-B14F-4D97-AF65-F5344CB8AC3E}">
        <p14:creationId xmlns:p14="http://schemas.microsoft.com/office/powerpoint/2010/main" val="1656419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dirty="0" smtClean="0"/>
              <a:t>Jeunes nidifuges ou actifs à la naissance</a:t>
            </a:r>
            <a:endParaRPr lang="fr-CA" dirty="0"/>
          </a:p>
        </p:txBody>
      </p:sp>
      <p:sp>
        <p:nvSpPr>
          <p:cNvPr id="3" name="Content Placeholder 2"/>
          <p:cNvSpPr>
            <a:spLocks noGrp="1"/>
          </p:cNvSpPr>
          <p:nvPr>
            <p:ph idx="1"/>
          </p:nvPr>
        </p:nvSpPr>
        <p:spPr/>
        <p:txBody>
          <a:bodyPr/>
          <a:lstStyle/>
          <a:p>
            <a:r>
              <a:rPr lang="fr-CA" dirty="0" smtClean="0"/>
              <a:t>Souvent les jeunes animaux sont de proies vulnérables</a:t>
            </a:r>
          </a:p>
          <a:p>
            <a:r>
              <a:rPr lang="fr-CA" dirty="0" smtClean="0"/>
              <a:t>certains animaux donnent naissance à des jeunes qui peuvent marcher ou courir dès qu’ils naissent.</a:t>
            </a:r>
          </a:p>
          <a:p>
            <a:r>
              <a:rPr lang="fr-CA" dirty="0" smtClean="0"/>
              <a:t>peuvent donc mieux s’évader des prédateurs</a:t>
            </a:r>
          </a:p>
        </p:txBody>
      </p:sp>
    </p:spTree>
    <p:extLst>
      <p:ext uri="{BB962C8B-B14F-4D97-AF65-F5344CB8AC3E}">
        <p14:creationId xmlns:p14="http://schemas.microsoft.com/office/powerpoint/2010/main" val="3919138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oviparité</a:t>
            </a:r>
            <a:endParaRPr lang="fr-CA" dirty="0"/>
          </a:p>
        </p:txBody>
      </p:sp>
      <p:sp>
        <p:nvSpPr>
          <p:cNvPr id="3" name="Content Placeholder 2"/>
          <p:cNvSpPr>
            <a:spLocks noGrp="1"/>
          </p:cNvSpPr>
          <p:nvPr>
            <p:ph idx="1"/>
          </p:nvPr>
        </p:nvSpPr>
        <p:spPr/>
        <p:txBody>
          <a:bodyPr/>
          <a:lstStyle/>
          <a:p>
            <a:r>
              <a:rPr lang="fr-CA" dirty="0"/>
              <a:t>Qui se reproduit par des </a:t>
            </a:r>
            <a:r>
              <a:rPr lang="fr-CA" dirty="0" err="1"/>
              <a:t>oeufs</a:t>
            </a:r>
            <a:r>
              <a:rPr lang="fr-CA" dirty="0"/>
              <a:t> pondus avant ou après fécondation, mais avant éclosion</a:t>
            </a:r>
            <a:r>
              <a:rPr lang="fr-CA" dirty="0" smtClean="0"/>
              <a:t>.</a:t>
            </a:r>
          </a:p>
          <a:p>
            <a:endParaRPr lang="fr-CA" dirty="0"/>
          </a:p>
          <a:p>
            <a:r>
              <a:rPr lang="fr-CA" dirty="0"/>
              <a:t>lien: </a:t>
            </a:r>
            <a:r>
              <a:rPr lang="fr-CA" dirty="0">
                <a:hlinkClick r:id="rId2"/>
              </a:rPr>
              <a:t>http://www.bbc.co.uk/nature/adaptations/Oviparity#</a:t>
            </a:r>
            <a:r>
              <a:rPr lang="fr-CA" dirty="0" smtClean="0">
                <a:hlinkClick r:id="rId2"/>
              </a:rPr>
              <a:t>p00m2q9n</a:t>
            </a:r>
            <a:r>
              <a:rPr lang="fr-CA" dirty="0" smtClean="0"/>
              <a:t> </a:t>
            </a:r>
          </a:p>
          <a:p>
            <a:endParaRPr lang="fr-CA" dirty="0"/>
          </a:p>
          <a:p>
            <a:r>
              <a:rPr lang="fr-CA" dirty="0" smtClean="0"/>
              <a:t>Avantages: </a:t>
            </a:r>
          </a:p>
          <a:p>
            <a:r>
              <a:rPr lang="fr-CA" dirty="0" smtClean="0"/>
              <a:t>Le parent doit investir moins d’énergie et peut plus facilement pondre plusieurs œufs.</a:t>
            </a:r>
          </a:p>
          <a:p>
            <a:endParaRPr lang="fr-CA" dirty="0"/>
          </a:p>
        </p:txBody>
      </p:sp>
    </p:spTree>
    <p:extLst>
      <p:ext uri="{BB962C8B-B14F-4D97-AF65-F5344CB8AC3E}">
        <p14:creationId xmlns:p14="http://schemas.microsoft.com/office/powerpoint/2010/main" val="341940680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L’effloraison</a:t>
            </a:r>
            <a:endParaRPr lang="fr-CA" dirty="0"/>
          </a:p>
        </p:txBody>
      </p:sp>
      <p:sp>
        <p:nvSpPr>
          <p:cNvPr id="3" name="Content Placeholder 2"/>
          <p:cNvSpPr>
            <a:spLocks noGrp="1"/>
          </p:cNvSpPr>
          <p:nvPr>
            <p:ph idx="1"/>
          </p:nvPr>
        </p:nvSpPr>
        <p:spPr/>
        <p:txBody>
          <a:bodyPr/>
          <a:lstStyle/>
          <a:p>
            <a:r>
              <a:rPr lang="fr-CA" dirty="0" smtClean="0"/>
              <a:t>action d’entrer en fleur</a:t>
            </a:r>
          </a:p>
          <a:p>
            <a:endParaRPr lang="fr-CA" dirty="0"/>
          </a:p>
          <a:p>
            <a:r>
              <a:rPr lang="fr-CA" dirty="0"/>
              <a:t>lien: </a:t>
            </a:r>
            <a:r>
              <a:rPr lang="fr-CA" dirty="0">
                <a:hlinkClick r:id="rId2"/>
              </a:rPr>
              <a:t>http://www.bbc.co.uk/nature/adaptations/Flower#</a:t>
            </a:r>
            <a:r>
              <a:rPr lang="fr-CA" dirty="0" smtClean="0">
                <a:hlinkClick r:id="rId2"/>
              </a:rPr>
              <a:t>p00lx94l</a:t>
            </a:r>
            <a:r>
              <a:rPr lang="fr-CA" dirty="0" smtClean="0"/>
              <a:t> </a:t>
            </a:r>
          </a:p>
          <a:p>
            <a:r>
              <a:rPr lang="fr-CA" dirty="0"/>
              <a:t>lien: </a:t>
            </a:r>
            <a:r>
              <a:rPr lang="fr-CA" dirty="0">
                <a:hlinkClick r:id="rId3"/>
              </a:rPr>
              <a:t>http://www.bbc.co.uk/nature/adaptations/Flower#</a:t>
            </a:r>
            <a:r>
              <a:rPr lang="fr-CA" dirty="0" smtClean="0">
                <a:hlinkClick r:id="rId3"/>
              </a:rPr>
              <a:t>p00lx91s</a:t>
            </a:r>
            <a:r>
              <a:rPr lang="fr-CA" dirty="0" smtClean="0"/>
              <a:t> </a:t>
            </a:r>
          </a:p>
          <a:p>
            <a:endParaRPr lang="fr-CA" dirty="0"/>
          </a:p>
          <a:p>
            <a:r>
              <a:rPr lang="fr-CA" dirty="0" smtClean="0"/>
              <a:t>Avantages: </a:t>
            </a:r>
          </a:p>
          <a:p>
            <a:r>
              <a:rPr lang="fr-CA" dirty="0" smtClean="0"/>
              <a:t>deux organes en proximité</a:t>
            </a:r>
          </a:p>
          <a:p>
            <a:r>
              <a:rPr lang="fr-CA" dirty="0" smtClean="0"/>
              <a:t>possibilité d’autopollinisation</a:t>
            </a:r>
          </a:p>
          <a:p>
            <a:r>
              <a:rPr lang="fr-CA" dirty="0" smtClean="0"/>
              <a:t>peuvent être polonisés en attirant des polinisateurs</a:t>
            </a:r>
          </a:p>
          <a:p>
            <a:endParaRPr lang="fr-CA" dirty="0"/>
          </a:p>
        </p:txBody>
      </p:sp>
    </p:spTree>
    <p:extLst>
      <p:ext uri="{BB962C8B-B14F-4D97-AF65-F5344CB8AC3E}">
        <p14:creationId xmlns:p14="http://schemas.microsoft.com/office/powerpoint/2010/main" val="161976936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2462</TotalTime>
  <Words>867</Words>
  <Application>Microsoft Macintosh PowerPoint</Application>
  <PresentationFormat>On-screen Show (4:3)</PresentationFormat>
  <Paragraphs>113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Urban Pop</vt:lpstr>
      <vt:lpstr>E. adaptations favorables à la reproduction</vt:lpstr>
      <vt:lpstr>Adaptation</vt:lpstr>
      <vt:lpstr>Recherche de groupe</vt:lpstr>
      <vt:lpstr>système de coopération </vt:lpstr>
      <vt:lpstr>Système de coopération</vt:lpstr>
      <vt:lpstr>jeunes nidifuges ou actifs à la naissance</vt:lpstr>
      <vt:lpstr>Jeunes nidifuges ou actifs à la naissance</vt:lpstr>
      <vt:lpstr>oviparité</vt:lpstr>
      <vt:lpstr>L’effloraison</vt:lpstr>
      <vt:lpstr>Hermaphrodisme</vt:lpstr>
      <vt:lpstr>Monogamie</vt:lpstr>
      <vt:lpstr>Ovoviviparité</vt:lpstr>
      <vt:lpstr>Parthénogénèse</vt:lpstr>
      <vt:lpstr>Viviparité</vt:lpstr>
      <vt:lpstr>sémelparité</vt:lpstr>
      <vt:lpstr>Frai</vt:lpstr>
      <vt:lpstr>Adaptations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adaptations favorables à la reproduction</dc:title>
  <dc:creator>Benoit Carriere</dc:creator>
  <cp:lastModifiedBy>Benoit Carriere</cp:lastModifiedBy>
  <cp:revision>28</cp:revision>
  <dcterms:created xsi:type="dcterms:W3CDTF">2015-02-11T22:50:22Z</dcterms:created>
  <dcterms:modified xsi:type="dcterms:W3CDTF">2015-03-04T21:23:15Z</dcterms:modified>
</cp:coreProperties>
</file>