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3" r:id="rId3"/>
    <p:sldId id="257" r:id="rId4"/>
    <p:sldId id="258" r:id="rId5"/>
    <p:sldId id="261" r:id="rId6"/>
    <p:sldId id="259" r:id="rId7"/>
    <p:sldId id="260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8E2F-B2F4-A74C-8E45-D47FC93E1F67}" type="slidenum">
              <a:rPr lang="fr-CA" smtClean="0"/>
              <a:t>‹#›</a:t>
            </a:fld>
            <a:endParaRPr lang="fr-C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7AB6-37D3-BA4B-B2C1-4437257DE53E}" type="datetimeFigureOut">
              <a:rPr lang="en-US" smtClean="0"/>
              <a:t>15-02-23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F. La reproduction humaine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Reproduction – SNA10F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4991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Annexe 21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+mj-lt"/>
              <a:buAutoNum type="arabicPeriod" startAt="4"/>
            </a:pPr>
            <a:r>
              <a:rPr lang="en-US" dirty="0" err="1"/>
              <a:t>filles</a:t>
            </a:r>
            <a:r>
              <a:rPr lang="en-US" dirty="0"/>
              <a:t> – le </a:t>
            </a:r>
            <a:r>
              <a:rPr lang="en-US" dirty="0" err="1"/>
              <a:t>dépôt</a:t>
            </a:r>
            <a:r>
              <a:rPr lang="en-US" dirty="0"/>
              <a:t> de </a:t>
            </a:r>
            <a:r>
              <a:rPr lang="en-US" dirty="0" err="1"/>
              <a:t>gras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seins</a:t>
            </a:r>
            <a:r>
              <a:rPr lang="en-US" dirty="0"/>
              <a:t> et les </a:t>
            </a:r>
            <a:r>
              <a:rPr lang="en-US" dirty="0" err="1" smtClean="0"/>
              <a:t>hanches</a:t>
            </a:r>
            <a:r>
              <a:rPr lang="en-US" dirty="0"/>
              <a:t>, la </a:t>
            </a:r>
            <a:r>
              <a:rPr lang="en-US" dirty="0" err="1"/>
              <a:t>croissance</a:t>
            </a:r>
            <a:r>
              <a:rPr lang="en-US" dirty="0"/>
              <a:t> de </a:t>
            </a:r>
            <a:r>
              <a:rPr lang="en-US" dirty="0" err="1"/>
              <a:t>poils</a:t>
            </a:r>
            <a:r>
              <a:rPr lang="en-US" dirty="0"/>
              <a:t> sous les bras et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région</a:t>
            </a:r>
            <a:r>
              <a:rPr lang="en-US" dirty="0"/>
              <a:t> </a:t>
            </a:r>
            <a:r>
              <a:rPr lang="en-US" dirty="0" err="1"/>
              <a:t>pubienne</a:t>
            </a:r>
            <a:r>
              <a:rPr lang="en-US" dirty="0"/>
              <a:t>; </a:t>
            </a:r>
            <a:r>
              <a:rPr lang="en-US" dirty="0" err="1"/>
              <a:t>garçons</a:t>
            </a:r>
            <a:r>
              <a:rPr lang="en-US" dirty="0"/>
              <a:t> – les </a:t>
            </a:r>
            <a:r>
              <a:rPr lang="en-US" dirty="0" err="1"/>
              <a:t>poils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 visage,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région</a:t>
            </a:r>
            <a:r>
              <a:rPr lang="en-US" dirty="0"/>
              <a:t> </a:t>
            </a:r>
            <a:r>
              <a:rPr lang="en-US" dirty="0" err="1"/>
              <a:t>pubienne</a:t>
            </a:r>
            <a:r>
              <a:rPr lang="en-US" dirty="0"/>
              <a:t> et sous les bras,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voix</a:t>
            </a:r>
            <a:r>
              <a:rPr lang="en-US" dirty="0"/>
              <a:t> grave, les </a:t>
            </a:r>
            <a:r>
              <a:rPr lang="en-US" dirty="0" err="1"/>
              <a:t>épaules</a:t>
            </a:r>
            <a:r>
              <a:rPr lang="en-US" dirty="0"/>
              <a:t> larges </a:t>
            </a:r>
          </a:p>
          <a:p>
            <a:pPr>
              <a:buFont typeface="+mj-lt"/>
              <a:buAutoNum type="arabicPeriod" startAt="4"/>
            </a:pPr>
            <a:r>
              <a:rPr lang="en-US" dirty="0" err="1"/>
              <a:t>quotidiennement</a:t>
            </a:r>
            <a:r>
              <a:rPr lang="en-US" dirty="0"/>
              <a:t> de la </a:t>
            </a:r>
            <a:r>
              <a:rPr lang="en-US" dirty="0" err="1" smtClean="0"/>
              <a:t>puberté</a:t>
            </a:r>
            <a:r>
              <a:rPr lang="en-US" dirty="0" smtClean="0"/>
              <a:t> </a:t>
            </a:r>
            <a:r>
              <a:rPr lang="en-US" dirty="0" err="1" smtClean="0"/>
              <a:t>jusqu’à</a:t>
            </a:r>
            <a:r>
              <a:rPr lang="en-US" dirty="0" smtClean="0"/>
              <a:t> </a:t>
            </a:r>
            <a:r>
              <a:rPr lang="en-US" dirty="0"/>
              <a:t>la fin de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smtClean="0"/>
              <a:t>vie</a:t>
            </a:r>
          </a:p>
          <a:p>
            <a:pPr>
              <a:buFont typeface="+mj-lt"/>
              <a:buAutoNum type="arabicPeriod" startAt="4"/>
            </a:pPr>
            <a:r>
              <a:rPr lang="en-US" dirty="0" err="1"/>
              <a:t>dès</a:t>
            </a:r>
            <a:r>
              <a:rPr lang="en-US" dirty="0"/>
              <a:t> la naissance, les </a:t>
            </a:r>
            <a:r>
              <a:rPr lang="en-US" dirty="0" err="1"/>
              <a:t>oeufs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corps de la femme,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c'est</a:t>
            </a:r>
            <a:r>
              <a:rPr lang="en-US" dirty="0"/>
              <a:t> </a:t>
            </a:r>
            <a:r>
              <a:rPr lang="en-US" dirty="0" err="1"/>
              <a:t>lors</a:t>
            </a:r>
            <a:r>
              <a:rPr lang="en-US" dirty="0"/>
              <a:t> de la </a:t>
            </a:r>
            <a:r>
              <a:rPr lang="en-US" dirty="0" err="1" smtClean="0"/>
              <a:t>puberté</a:t>
            </a:r>
            <a:r>
              <a:rPr lang="en-US" dirty="0" smtClean="0"/>
              <a:t> </a:t>
            </a:r>
            <a:r>
              <a:rPr lang="en-US" dirty="0" err="1"/>
              <a:t>que</a:t>
            </a:r>
            <a:r>
              <a:rPr lang="en-US" dirty="0"/>
              <a:t> les </a:t>
            </a:r>
            <a:r>
              <a:rPr lang="en-US" dirty="0" err="1"/>
              <a:t>oeufs</a:t>
            </a:r>
            <a:r>
              <a:rPr lang="en-US" dirty="0"/>
              <a:t> </a:t>
            </a:r>
            <a:r>
              <a:rPr lang="en-US" dirty="0" err="1"/>
              <a:t>commencent</a:t>
            </a:r>
            <a:r>
              <a:rPr lang="en-US" dirty="0"/>
              <a:t> à </a:t>
            </a:r>
            <a:r>
              <a:rPr lang="en-US" dirty="0" err="1"/>
              <a:t>mûrir</a:t>
            </a:r>
            <a:r>
              <a:rPr lang="en-US" dirty="0"/>
              <a:t> pour </a:t>
            </a:r>
            <a:r>
              <a:rPr lang="en-US" dirty="0" err="1"/>
              <a:t>ensuite</a:t>
            </a:r>
            <a:r>
              <a:rPr lang="en-US" dirty="0"/>
              <a:t> </a:t>
            </a:r>
            <a:r>
              <a:rPr lang="en-US" dirty="0" err="1"/>
              <a:t>être</a:t>
            </a:r>
            <a:r>
              <a:rPr lang="en-US" dirty="0"/>
              <a:t> </a:t>
            </a:r>
            <a:r>
              <a:rPr lang="en-US" dirty="0" err="1"/>
              <a:t>libérés</a:t>
            </a:r>
            <a:r>
              <a:rPr lang="en-US" dirty="0"/>
              <a:t>, en </a:t>
            </a:r>
            <a:r>
              <a:rPr lang="en-US" dirty="0" err="1"/>
              <a:t>règle</a:t>
            </a:r>
            <a:r>
              <a:rPr lang="en-US" dirty="0"/>
              <a:t> </a:t>
            </a:r>
            <a:r>
              <a:rPr lang="en-US" dirty="0" err="1"/>
              <a:t>générale</a:t>
            </a:r>
            <a:r>
              <a:rPr lang="en-US" dirty="0"/>
              <a:t>, au </a:t>
            </a:r>
            <a:r>
              <a:rPr lang="en-US" dirty="0" err="1"/>
              <a:t>taux</a:t>
            </a:r>
            <a:r>
              <a:rPr lang="en-US" dirty="0"/>
              <a:t> d'un ovule par </a:t>
            </a:r>
            <a:r>
              <a:rPr lang="en-US" dirty="0" err="1"/>
              <a:t>mois</a:t>
            </a:r>
            <a:r>
              <a:rPr lang="en-US" dirty="0"/>
              <a:t>, </a:t>
            </a:r>
            <a:r>
              <a:rPr lang="en-US" dirty="0" err="1" smtClean="0"/>
              <a:t>jusqu’à</a:t>
            </a:r>
            <a:r>
              <a:rPr lang="en-US" dirty="0" smtClean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la </a:t>
            </a:r>
            <a:r>
              <a:rPr lang="en-US" dirty="0" err="1"/>
              <a:t>ménopause</a:t>
            </a:r>
            <a:r>
              <a:rPr lang="en-US" dirty="0"/>
              <a:t> </a:t>
            </a:r>
            <a:r>
              <a:rPr lang="en-US" dirty="0" err="1"/>
              <a:t>survienne</a:t>
            </a:r>
            <a:r>
              <a:rPr lang="en-US" dirty="0"/>
              <a:t> </a:t>
            </a:r>
          </a:p>
          <a:p>
            <a:pPr>
              <a:buFont typeface="+mj-lt"/>
              <a:buAutoNum type="arabicPeriod" startAt="4"/>
            </a:pPr>
            <a:endParaRPr lang="en-US" dirty="0"/>
          </a:p>
          <a:p>
            <a:pPr>
              <a:buFont typeface="+mj-lt"/>
              <a:buAutoNum type="arabicPeriod" startAt="4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2810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Annexe 21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7"/>
            </a:pPr>
            <a:r>
              <a:rPr lang="en-US" dirty="0" err="1"/>
              <a:t>produire</a:t>
            </a:r>
            <a:r>
              <a:rPr lang="en-US" dirty="0"/>
              <a:t> des ovules; </a:t>
            </a:r>
            <a:r>
              <a:rPr lang="en-US" dirty="0" err="1"/>
              <a:t>permettre</a:t>
            </a:r>
            <a:r>
              <a:rPr lang="en-US" dirty="0"/>
              <a:t> la </a:t>
            </a:r>
            <a:r>
              <a:rPr lang="en-US" dirty="0" err="1"/>
              <a:t>croissance</a:t>
            </a:r>
            <a:r>
              <a:rPr lang="en-US" dirty="0"/>
              <a:t> de </a:t>
            </a:r>
            <a:r>
              <a:rPr lang="en-US" dirty="0" err="1"/>
              <a:t>l'ovule</a:t>
            </a:r>
            <a:r>
              <a:rPr lang="en-US" dirty="0"/>
              <a:t> </a:t>
            </a:r>
            <a:r>
              <a:rPr lang="en-US" dirty="0" err="1" smtClean="0"/>
              <a:t>fécondé</a:t>
            </a:r>
            <a:r>
              <a:rPr lang="en-US" dirty="0" smtClean="0"/>
              <a:t>; </a:t>
            </a:r>
            <a:r>
              <a:rPr lang="en-US" dirty="0" err="1"/>
              <a:t>permettre</a:t>
            </a:r>
            <a:r>
              <a:rPr lang="en-US" dirty="0"/>
              <a:t> la naissance du </a:t>
            </a:r>
            <a:r>
              <a:rPr lang="en-US" dirty="0" err="1" smtClean="0"/>
              <a:t>bébé</a:t>
            </a:r>
            <a:endParaRPr lang="en-US" dirty="0" smtClean="0"/>
          </a:p>
          <a:p>
            <a:pPr>
              <a:buFont typeface="+mj-lt"/>
              <a:buAutoNum type="arabicPeriod" startAt="7"/>
            </a:pPr>
            <a:r>
              <a:rPr lang="en-US" dirty="0" smtClean="0"/>
              <a:t> </a:t>
            </a:r>
            <a:r>
              <a:rPr lang="en-US" dirty="0" err="1"/>
              <a:t>intérieur</a:t>
            </a:r>
            <a:r>
              <a:rPr lang="en-US" dirty="0"/>
              <a:t>; </a:t>
            </a:r>
            <a:r>
              <a:rPr lang="en-US" dirty="0" err="1"/>
              <a:t>ovaires</a:t>
            </a:r>
            <a:r>
              <a:rPr lang="en-US" dirty="0"/>
              <a:t>, 28; </a:t>
            </a:r>
            <a:r>
              <a:rPr lang="en-US" dirty="0" err="1"/>
              <a:t>alternent</a:t>
            </a:r>
            <a:r>
              <a:rPr lang="en-US" dirty="0"/>
              <a:t> </a:t>
            </a:r>
          </a:p>
          <a:p>
            <a:pPr>
              <a:buFont typeface="+mj-lt"/>
              <a:buAutoNum type="arabicPeriod" startAt="7"/>
            </a:pPr>
            <a:r>
              <a:rPr lang="en-US" dirty="0"/>
              <a:t>ovule; </a:t>
            </a:r>
            <a:r>
              <a:rPr lang="en-US" dirty="0" err="1"/>
              <a:t>utérus</a:t>
            </a:r>
            <a:r>
              <a:rPr lang="en-US" dirty="0"/>
              <a:t>; </a:t>
            </a:r>
            <a:r>
              <a:rPr lang="en-US" dirty="0" err="1"/>
              <a:t>trompes</a:t>
            </a:r>
            <a:r>
              <a:rPr lang="en-US" dirty="0"/>
              <a:t>; 24-48; </a:t>
            </a:r>
            <a:r>
              <a:rPr lang="en-US" dirty="0" err="1"/>
              <a:t>féconde</a:t>
            </a:r>
            <a:r>
              <a:rPr lang="en-US" dirty="0"/>
              <a:t>́ </a:t>
            </a:r>
          </a:p>
          <a:p>
            <a:pPr>
              <a:buFont typeface="+mj-lt"/>
              <a:buAutoNum type="arabicPeriod" startAt="7"/>
            </a:pPr>
            <a:r>
              <a:rPr lang="en-US" dirty="0" err="1"/>
              <a:t>vagin</a:t>
            </a:r>
            <a:r>
              <a:rPr lang="en-US" dirty="0"/>
              <a:t>; </a:t>
            </a:r>
            <a:r>
              <a:rPr lang="en-US" dirty="0" err="1" smtClean="0"/>
              <a:t>bébé</a:t>
            </a:r>
            <a:r>
              <a:rPr lang="en-US" dirty="0" smtClean="0"/>
              <a:t>; </a:t>
            </a:r>
            <a:r>
              <a:rPr lang="en-US" dirty="0" err="1"/>
              <a:t>lèvres</a:t>
            </a:r>
            <a:r>
              <a:rPr lang="en-US" dirty="0"/>
              <a:t> </a:t>
            </a:r>
          </a:p>
          <a:p>
            <a:pPr>
              <a:buFont typeface="+mj-lt"/>
              <a:buAutoNum type="arabicPeriod" startAt="7"/>
            </a:pPr>
            <a:r>
              <a:rPr lang="en-US" dirty="0" err="1"/>
              <a:t>menstruel</a:t>
            </a:r>
            <a:r>
              <a:rPr lang="en-US" dirty="0"/>
              <a:t>; </a:t>
            </a:r>
            <a:r>
              <a:rPr lang="en-US" dirty="0" err="1"/>
              <a:t>mois</a:t>
            </a:r>
            <a:r>
              <a:rPr lang="en-US" dirty="0"/>
              <a:t>; hormones; ovule; </a:t>
            </a:r>
            <a:r>
              <a:rPr lang="en-US" dirty="0" err="1"/>
              <a:t>endomètre</a:t>
            </a:r>
            <a:r>
              <a:rPr lang="en-US" dirty="0"/>
              <a:t>; 4 à 7 </a:t>
            </a:r>
          </a:p>
          <a:p>
            <a:pPr>
              <a:buFont typeface="+mj-lt"/>
              <a:buAutoNum type="arabicPeriod" startAt="7"/>
            </a:pPr>
            <a:endParaRPr lang="en-US" dirty="0"/>
          </a:p>
          <a:p>
            <a:pPr>
              <a:buFont typeface="+mj-lt"/>
              <a:buAutoNum type="arabicPeriod" startAt="7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41723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Annexe 21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12"/>
            </a:pPr>
            <a:r>
              <a:rPr lang="en-US" dirty="0" err="1" smtClean="0"/>
              <a:t>produire</a:t>
            </a:r>
            <a:r>
              <a:rPr lang="en-US" dirty="0" smtClean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 smtClean="0"/>
              <a:t>quantité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spermatozoïdes</a:t>
            </a:r>
            <a:r>
              <a:rPr lang="en-US" dirty="0"/>
              <a:t>; </a:t>
            </a:r>
            <a:r>
              <a:rPr lang="en-US" dirty="0" err="1"/>
              <a:t>livrer</a:t>
            </a:r>
            <a:r>
              <a:rPr lang="en-US" dirty="0"/>
              <a:t> les </a:t>
            </a:r>
            <a:r>
              <a:rPr lang="en-US" dirty="0" err="1"/>
              <a:t>spermatozoïdes</a:t>
            </a:r>
            <a:r>
              <a:rPr lang="en-US" dirty="0"/>
              <a:t> à </a:t>
            </a:r>
            <a:r>
              <a:rPr lang="en-US" dirty="0" err="1" smtClean="0"/>
              <a:t>proximité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l'ovule</a:t>
            </a:r>
            <a:endParaRPr lang="en-US" dirty="0"/>
          </a:p>
          <a:p>
            <a:pPr>
              <a:buFont typeface="+mj-lt"/>
              <a:buAutoNum type="arabicPeriod" startAt="12"/>
            </a:pPr>
            <a:r>
              <a:rPr lang="en-US" dirty="0" smtClean="0"/>
              <a:t>scrotum</a:t>
            </a:r>
            <a:r>
              <a:rPr lang="en-US" dirty="0"/>
              <a:t>; </a:t>
            </a:r>
            <a:r>
              <a:rPr lang="en-US" dirty="0" err="1"/>
              <a:t>froide</a:t>
            </a:r>
            <a:r>
              <a:rPr lang="en-US" dirty="0"/>
              <a:t>; </a:t>
            </a:r>
            <a:r>
              <a:rPr lang="en-US" dirty="0" err="1"/>
              <a:t>semaines</a:t>
            </a:r>
            <a:r>
              <a:rPr lang="en-US" dirty="0"/>
              <a:t>; jour; </a:t>
            </a:r>
            <a:r>
              <a:rPr lang="en-US" dirty="0" err="1"/>
              <a:t>épididyme</a:t>
            </a:r>
            <a:r>
              <a:rPr lang="en-US" dirty="0"/>
              <a:t>; </a:t>
            </a:r>
            <a:r>
              <a:rPr lang="en-US" dirty="0" smtClean="0"/>
              <a:t>globules </a:t>
            </a:r>
            <a:r>
              <a:rPr lang="en-US" dirty="0" err="1"/>
              <a:t>blancs</a:t>
            </a:r>
            <a:r>
              <a:rPr lang="en-US" dirty="0"/>
              <a:t> </a:t>
            </a:r>
          </a:p>
          <a:p>
            <a:pPr>
              <a:buFont typeface="+mj-lt"/>
              <a:buAutoNum type="arabicPeriod" startAt="12"/>
            </a:pPr>
            <a:r>
              <a:rPr lang="en-US" dirty="0" err="1" smtClean="0"/>
              <a:t>sperme</a:t>
            </a:r>
            <a:r>
              <a:rPr lang="en-US" dirty="0"/>
              <a:t>; prostate; </a:t>
            </a:r>
            <a:r>
              <a:rPr lang="en-US" dirty="0" err="1"/>
              <a:t>séminales</a:t>
            </a:r>
            <a:r>
              <a:rPr lang="en-US" dirty="0"/>
              <a:t>; </a:t>
            </a:r>
            <a:r>
              <a:rPr lang="en-US" dirty="0" err="1"/>
              <a:t>urètre</a:t>
            </a:r>
            <a:r>
              <a:rPr lang="en-US" dirty="0"/>
              <a:t>; </a:t>
            </a:r>
            <a:r>
              <a:rPr lang="en-US" dirty="0" err="1"/>
              <a:t>vessie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+mj-lt"/>
              <a:buAutoNum type="arabicPeriod" startAt="12"/>
            </a:pPr>
            <a:r>
              <a:rPr lang="en-US" dirty="0" err="1" smtClean="0"/>
              <a:t>pénis</a:t>
            </a:r>
            <a:r>
              <a:rPr lang="en-US" dirty="0"/>
              <a:t>; </a:t>
            </a:r>
            <a:r>
              <a:rPr lang="en-US" dirty="0" err="1"/>
              <a:t>vagin</a:t>
            </a:r>
            <a:r>
              <a:rPr lang="en-US" dirty="0"/>
              <a:t>; </a:t>
            </a:r>
            <a:r>
              <a:rPr lang="en-US" dirty="0" err="1"/>
              <a:t>sperme</a:t>
            </a:r>
            <a:r>
              <a:rPr lang="en-US" dirty="0"/>
              <a:t>; </a:t>
            </a:r>
            <a:r>
              <a:rPr lang="en-US" dirty="0" err="1"/>
              <a:t>spermatozoïdes</a:t>
            </a:r>
            <a:r>
              <a:rPr lang="en-US" dirty="0"/>
              <a:t>; ovule</a:t>
            </a:r>
            <a:r>
              <a:rPr lang="en-US" dirty="0" smtClean="0"/>
              <a:t>; </a:t>
            </a:r>
            <a:r>
              <a:rPr lang="en-US" dirty="0" err="1" smtClean="0"/>
              <a:t>insémination</a:t>
            </a:r>
            <a:r>
              <a:rPr lang="en-US" dirty="0"/>
              <a:t>; </a:t>
            </a:r>
            <a:r>
              <a:rPr lang="en-US" dirty="0" err="1"/>
              <a:t>spermatozoïde</a:t>
            </a:r>
            <a:r>
              <a:rPr lang="en-US" dirty="0"/>
              <a:t> </a:t>
            </a:r>
          </a:p>
          <a:p>
            <a:pPr>
              <a:buFont typeface="+mj-lt"/>
              <a:buAutoNum type="arabicPeriod" startAt="12"/>
            </a:pPr>
            <a:endParaRPr lang="en-US" dirty="0"/>
          </a:p>
          <a:p>
            <a:pPr>
              <a:buFont typeface="+mj-lt"/>
              <a:buAutoNum type="arabicPeriod" startAt="12"/>
            </a:pPr>
            <a:endParaRPr lang="en-US" dirty="0"/>
          </a:p>
          <a:p>
            <a:pPr>
              <a:buFont typeface="+mj-lt"/>
              <a:buAutoNum type="arabicPeriod" startAt="12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54712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G. Le développement </a:t>
            </a:r>
            <a:r>
              <a:rPr lang="fr-CA" dirty="0" err="1" smtClean="0"/>
              <a:t>foetal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799"/>
            <a:ext cx="7770813" cy="4233779"/>
          </a:xfrm>
        </p:spPr>
        <p:txBody>
          <a:bodyPr>
            <a:normAutofit/>
          </a:bodyPr>
          <a:lstStyle/>
          <a:p>
            <a:r>
              <a:rPr lang="fr-CA" dirty="0" smtClean="0"/>
              <a:t>le développement du zygote, du moment où il se forme à l’accouchement.</a:t>
            </a:r>
          </a:p>
          <a:p>
            <a:r>
              <a:rPr lang="fr-CA" dirty="0" smtClean="0"/>
              <a:t>est graduel</a:t>
            </a:r>
          </a:p>
          <a:p>
            <a:r>
              <a:rPr lang="fr-CA" dirty="0" smtClean="0"/>
              <a:t>varie beaucoup selon l’organisme</a:t>
            </a:r>
          </a:p>
          <a:p>
            <a:pPr lvl="1"/>
            <a:r>
              <a:rPr lang="fr-CA" dirty="0" smtClean="0"/>
              <a:t>se ressemble le plus qu’ils se rapprochent au niveau évolutionnaire.</a:t>
            </a:r>
          </a:p>
          <a:p>
            <a:r>
              <a:rPr lang="fr-CA" dirty="0" smtClean="0"/>
              <a:t>nous n’allons étudier que le développement fœtal de l’humain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44478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Annexe 22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L’annexe 22 vous demande de faire des prédictions au niveau des différents points du développement fœtal. </a:t>
            </a:r>
          </a:p>
          <a:p>
            <a:r>
              <a:rPr lang="fr-CA" dirty="0" smtClean="0"/>
              <a:t>Faites ces prédictions et ensuite vérifiez-les à l’aide d’ Internet, ou le manuel Omnisciences</a:t>
            </a:r>
            <a:r>
              <a:rPr lang="fr-CA" dirty="0" smtClean="0"/>
              <a:t>.</a:t>
            </a:r>
          </a:p>
          <a:p>
            <a:r>
              <a:rPr lang="fr-CA" dirty="0" smtClean="0"/>
              <a:t>Lire p 91 à 105</a:t>
            </a:r>
          </a:p>
          <a:p>
            <a:r>
              <a:rPr lang="fr-CA" dirty="0" smtClean="0"/>
              <a:t>Répondre aux questions </a:t>
            </a:r>
            <a:r>
              <a:rPr lang="fr-CA" smtClean="0"/>
              <a:t>1 </a:t>
            </a:r>
            <a:r>
              <a:rPr lang="fr-CA" smtClean="0"/>
              <a:t>à 7 p.104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402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Activité 1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Compléter les annexes 19 et 20</a:t>
            </a:r>
          </a:p>
          <a:p>
            <a:r>
              <a:rPr lang="fr-CA" dirty="0" smtClean="0"/>
              <a:t>référez-vous aux pages 78 à 94 du manuel OMNISCIENCES 9</a:t>
            </a:r>
          </a:p>
          <a:p>
            <a:r>
              <a:rPr lang="fr-CA" dirty="0" smtClean="0"/>
              <a:t>Corriger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076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Annexes 19</a:t>
            </a:r>
            <a:endParaRPr lang="fr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799"/>
            <a:ext cx="7770813" cy="4287253"/>
          </a:xfrm>
        </p:spPr>
        <p:txBody>
          <a:bodyPr numCol="3">
            <a:normAutofit fontScale="92500" lnSpcReduction="10000"/>
          </a:bodyPr>
          <a:lstStyle/>
          <a:p>
            <a:pPr>
              <a:buFont typeface="+mj-lt"/>
              <a:buAutoNum type="alphaUcPeriod"/>
            </a:pPr>
            <a:r>
              <a:rPr lang="fr-CA" dirty="0" smtClean="0"/>
              <a:t>les vésicules séminales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 canal déférent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la prostate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la vessie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l’urètre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 pénis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 gland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 prépuce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les testicules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L’épididyme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 scrotum,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Les spermatozoïdes</a:t>
            </a:r>
          </a:p>
          <a:p>
            <a:pPr>
              <a:buFont typeface="+mj-lt"/>
              <a:buAutoNum type="alphaUcPeriod"/>
            </a:pPr>
            <a:endParaRPr lang="fr-CA" dirty="0" smtClean="0"/>
          </a:p>
          <a:p>
            <a:pPr>
              <a:buFont typeface="+mj-lt"/>
              <a:buAutoNum type="alphaUcPeriod"/>
            </a:pP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1171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Annexe 20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10000"/>
          </a:bodyPr>
          <a:lstStyle/>
          <a:p>
            <a:pPr>
              <a:buFont typeface="+mj-lt"/>
              <a:buAutoNum type="alphaUcPeriod"/>
            </a:pPr>
            <a:r>
              <a:rPr lang="fr-CA" dirty="0" smtClean="0"/>
              <a:t>Le vagin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Les grandes lèvres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Les petites lèvres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 clitoris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l’endomètre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l’utérus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 col de l’utérus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Les trompes de Fallope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les ovaires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l’ ovule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la vessie</a:t>
            </a:r>
          </a:p>
          <a:p>
            <a:pPr>
              <a:buFont typeface="+mj-lt"/>
              <a:buAutoNum type="alphaUcPeriod"/>
            </a:pPr>
            <a:r>
              <a:rPr lang="fr-CA" dirty="0" smtClean="0"/>
              <a:t>L’urètre</a:t>
            </a:r>
          </a:p>
          <a:p>
            <a:pPr>
              <a:buFont typeface="+mj-lt"/>
              <a:buAutoNum type="alphaUcPeriod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044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Activité 2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Répondre aux questions qui suivent sans se référer aux textes ou Internet</a:t>
            </a:r>
          </a:p>
          <a:p>
            <a:r>
              <a:rPr lang="fr-CA" dirty="0" smtClean="0"/>
              <a:t>Partager ses réponses entre ses partenaires de table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4518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799"/>
            <a:ext cx="7770813" cy="428725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fr-FR" dirty="0" smtClean="0"/>
              <a:t>C'est quoi une hormone?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Quel organe est responsable de la production des gamètes mâles?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Quel organe est responsable de la production des gamètes femelles?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De quelle façon la fécondation se fait-elle chez l'humain?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Quelle est la différence entre l'urètre masculin et féminin?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Où le fœtus se développe-t-il?</a:t>
            </a:r>
          </a:p>
        </p:txBody>
      </p:sp>
    </p:spTree>
    <p:extLst>
      <p:ext uri="{BB962C8B-B14F-4D97-AF65-F5344CB8AC3E}">
        <p14:creationId xmlns:p14="http://schemas.microsoft.com/office/powerpoint/2010/main" val="224744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fr-FR" dirty="0" smtClean="0"/>
              <a:t>Quel est le rôle du cycle menstruel?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Pourquoi les hommes n'ont-ils pas de menstruations?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Qu'est-ce qu'une </a:t>
            </a:r>
            <a:r>
              <a:rPr lang="fr-FR" dirty="0"/>
              <a:t>é</a:t>
            </a:r>
            <a:r>
              <a:rPr lang="fr-FR" dirty="0" smtClean="0"/>
              <a:t>rection?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Qu'est-ce qui peut empêcher la fécondation?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Est-ce que l'accouplement mène toujours à la reproduction?</a:t>
            </a:r>
          </a:p>
          <a:p>
            <a:pPr>
              <a:lnSpc>
                <a:spcPct val="70000"/>
              </a:lnSpc>
            </a:pPr>
            <a:r>
              <a:rPr lang="fr-FR" dirty="0" smtClean="0"/>
              <a:t>Est-ce que la reproduction nécessite toujours des rapports sexuels?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210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Activité 3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Lire les pages 78 à 92</a:t>
            </a:r>
          </a:p>
          <a:p>
            <a:r>
              <a:rPr lang="fr-CA" dirty="0" smtClean="0"/>
              <a:t>Compléter ANNEXE 21</a:t>
            </a:r>
          </a:p>
        </p:txBody>
      </p:sp>
    </p:spTree>
    <p:extLst>
      <p:ext uri="{BB962C8B-B14F-4D97-AF65-F5344CB8AC3E}">
        <p14:creationId xmlns:p14="http://schemas.microsoft.com/office/powerpoint/2010/main" val="262796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Annexe 21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Réponses:</a:t>
            </a:r>
          </a:p>
          <a:p>
            <a:pPr>
              <a:buFont typeface="+mj-lt"/>
              <a:buAutoNum type="arabicPeriod"/>
            </a:pPr>
            <a:r>
              <a:rPr lang="fr-CA" dirty="0"/>
              <a:t>hormones; l'hypophyse, la </a:t>
            </a:r>
            <a:r>
              <a:rPr lang="fr-CA" dirty="0" err="1"/>
              <a:t>thyroïde</a:t>
            </a:r>
            <a:r>
              <a:rPr lang="fr-CA" dirty="0"/>
              <a:t>, le </a:t>
            </a:r>
            <a:r>
              <a:rPr lang="fr-CA" dirty="0" err="1"/>
              <a:t>pancréas</a:t>
            </a:r>
            <a:r>
              <a:rPr lang="fr-CA" dirty="0"/>
              <a:t>, </a:t>
            </a:r>
            <a:r>
              <a:rPr lang="fr-CA" dirty="0" smtClean="0"/>
              <a:t>les glandes </a:t>
            </a:r>
            <a:r>
              <a:rPr lang="fr-CA" dirty="0" err="1"/>
              <a:t>surrénales</a:t>
            </a:r>
            <a:r>
              <a:rPr lang="fr-CA" dirty="0"/>
              <a:t>, les testicules, les ovaires, le </a:t>
            </a:r>
            <a:r>
              <a:rPr lang="fr-CA" dirty="0" smtClean="0"/>
              <a:t>thymus</a:t>
            </a:r>
          </a:p>
          <a:p>
            <a:pPr>
              <a:buFont typeface="+mj-lt"/>
              <a:buAutoNum type="arabicPeriod"/>
            </a:pPr>
            <a:r>
              <a:rPr lang="fr-CA" dirty="0"/>
              <a:t>hypophyse; testicules; ovaires; </a:t>
            </a:r>
            <a:r>
              <a:rPr lang="fr-CA" dirty="0" err="1"/>
              <a:t>gamètes</a:t>
            </a:r>
            <a:r>
              <a:rPr lang="fr-CA" dirty="0"/>
              <a:t>; 23 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hormones</a:t>
            </a:r>
          </a:p>
          <a:p>
            <a:pPr marL="0" indent="0">
              <a:buNone/>
            </a:pPr>
            <a:endParaRPr lang="fr-CA" dirty="0"/>
          </a:p>
          <a:p>
            <a:pPr>
              <a:buFont typeface="+mj-lt"/>
              <a:buAutoNum type="arabicPeriod"/>
            </a:pPr>
            <a:endParaRPr lang="fr-CA" dirty="0" smtClean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459352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2199</TotalTime>
  <Words>582</Words>
  <Application>Microsoft Macintosh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Folio</vt:lpstr>
      <vt:lpstr>F. La reproduction humaine</vt:lpstr>
      <vt:lpstr>Activité 1</vt:lpstr>
      <vt:lpstr>Annexes 19</vt:lpstr>
      <vt:lpstr>Annexe 20</vt:lpstr>
      <vt:lpstr> Activité 2</vt:lpstr>
      <vt:lpstr>Questions</vt:lpstr>
      <vt:lpstr>Questions</vt:lpstr>
      <vt:lpstr>Activité 3</vt:lpstr>
      <vt:lpstr>Annexe 21</vt:lpstr>
      <vt:lpstr>Annexe 21</vt:lpstr>
      <vt:lpstr>Annexe 21</vt:lpstr>
      <vt:lpstr>Annexe 21</vt:lpstr>
      <vt:lpstr>G. Le développement foetal</vt:lpstr>
      <vt:lpstr>Annexe 22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 La reproduction humaine</dc:title>
  <dc:creator>Benoit Carriere</dc:creator>
  <cp:lastModifiedBy>Benoit Carriere</cp:lastModifiedBy>
  <cp:revision>16</cp:revision>
  <dcterms:created xsi:type="dcterms:W3CDTF">2015-02-18T22:37:06Z</dcterms:created>
  <dcterms:modified xsi:type="dcterms:W3CDTF">2015-02-23T18:26:51Z</dcterms:modified>
</cp:coreProperties>
</file>