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8" r:id="rId27"/>
    <p:sldId id="289" r:id="rId28"/>
    <p:sldId id="290" r:id="rId29"/>
    <p:sldId id="291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50541DA-0571-E448-B85E-5B1F1EECC4D7}" type="datetimeFigureOut">
              <a:rPr lang="en-US" smtClean="0"/>
              <a:t>2014-10-20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11CF0F6-B2C9-D442-BEB8-EF543133C223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H. La dominance et la récessivité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Une introduction à la génétique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1986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74590"/>
          </a:xfrm>
        </p:spPr>
        <p:txBody>
          <a:bodyPr>
            <a:normAutofit/>
          </a:bodyPr>
          <a:lstStyle/>
          <a:p>
            <a:r>
              <a:rPr lang="fr-CA" dirty="0" smtClean="0"/>
              <a:t>Lors de la formation des gamètes, le bagage génétique est séparé</a:t>
            </a:r>
          </a:p>
          <a:p>
            <a:pPr lvl="1"/>
            <a:r>
              <a:rPr lang="fr-CA" dirty="0" err="1" smtClean="0"/>
              <a:t>c-à-d</a:t>
            </a:r>
            <a:r>
              <a:rPr lang="fr-CA" dirty="0" smtClean="0"/>
              <a:t> il n’y a qu’une copie de chaque chromosome (chromatide vraiment) dans chaque gamète</a:t>
            </a:r>
          </a:p>
          <a:p>
            <a:pPr lvl="1"/>
            <a:r>
              <a:rPr lang="fr-CA" b="1" dirty="0" smtClean="0"/>
              <a:t>la loi de la ségrégation des traits (</a:t>
            </a:r>
            <a:r>
              <a:rPr lang="fr-CA" dirty="0" smtClean="0"/>
              <a:t>loi de Mendel)</a:t>
            </a:r>
          </a:p>
          <a:p>
            <a:pPr lvl="1"/>
            <a:r>
              <a:rPr lang="fr-CA" b="1" dirty="0" smtClean="0"/>
              <a:t>Rappel: nous avons tous 2 copies de chaque chromosome. 2 x 23  = 46</a:t>
            </a:r>
          </a:p>
          <a:p>
            <a:pPr lvl="1"/>
            <a:endParaRPr lang="fr-CA" b="1" dirty="0"/>
          </a:p>
          <a:p>
            <a:r>
              <a:rPr lang="fr-CA" b="1" dirty="0" smtClean="0"/>
              <a:t>Dessinez un schéma de la méiose pour voir comment les chromosomes s’isolent</a:t>
            </a:r>
            <a:endParaRPr lang="fr-CA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09470"/>
          </a:xfrm>
        </p:spPr>
        <p:txBody>
          <a:bodyPr/>
          <a:lstStyle/>
          <a:p>
            <a:r>
              <a:rPr lang="fr-CA" dirty="0" smtClean="0"/>
              <a:t>Une fois que les gamètes s’unissent (fécondation) les gènes se retrouvent encore une fois avec 2 copies de chromosomes.</a:t>
            </a:r>
          </a:p>
          <a:p>
            <a:pPr lvl="1"/>
            <a:r>
              <a:rPr lang="fr-CA" dirty="0" smtClean="0"/>
              <a:t>Ainsi, ils auront 2 copies du gène</a:t>
            </a:r>
          </a:p>
          <a:p>
            <a:pPr lvl="1"/>
            <a:endParaRPr lang="fr-CA" dirty="0"/>
          </a:p>
          <a:p>
            <a:r>
              <a:rPr lang="fr-CA" dirty="0" smtClean="0"/>
              <a:t>On peut parfois voir quelles allèles ont les gens juste en examinant leur apparence (</a:t>
            </a:r>
            <a:r>
              <a:rPr lang="fr-CA" b="1" dirty="0" smtClean="0"/>
              <a:t>phénotype)</a:t>
            </a:r>
            <a:endParaRPr lang="fr-CA" dirty="0" smtClean="0"/>
          </a:p>
          <a:p>
            <a:pPr lvl="1"/>
            <a:r>
              <a:rPr lang="fr-CA" dirty="0" smtClean="0"/>
              <a:t>ex: on sait que puisque les cheveux clairs sont un trait </a:t>
            </a:r>
            <a:r>
              <a:rPr lang="fr-CA" b="1" dirty="0" smtClean="0"/>
              <a:t>récessif</a:t>
            </a:r>
            <a:r>
              <a:rPr lang="fr-CA" dirty="0" smtClean="0"/>
              <a:t>, une personne aux cheveux clairs ont deux allèles </a:t>
            </a:r>
            <a:r>
              <a:rPr lang="fr-CA" b="1" dirty="0" smtClean="0"/>
              <a:t>récessifs.</a:t>
            </a:r>
          </a:p>
          <a:p>
            <a:pPr lvl="1"/>
            <a:r>
              <a:rPr lang="fr-CA" dirty="0" err="1" smtClean="0"/>
              <a:t>c-a-d</a:t>
            </a:r>
            <a:r>
              <a:rPr lang="fr-CA" dirty="0" smtClean="0"/>
              <a:t>: son </a:t>
            </a:r>
            <a:r>
              <a:rPr lang="fr-CA" b="1" dirty="0" smtClean="0"/>
              <a:t>génotype</a:t>
            </a:r>
            <a:r>
              <a:rPr lang="fr-CA" dirty="0" smtClean="0"/>
              <a:t> est </a:t>
            </a:r>
            <a:r>
              <a:rPr lang="fr-CA" b="1" dirty="0" err="1" smtClean="0"/>
              <a:t>ff</a:t>
            </a:r>
            <a:endParaRPr lang="fr-CA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74590"/>
          </a:xfrm>
        </p:spPr>
        <p:txBody>
          <a:bodyPr>
            <a:normAutofit/>
          </a:bodyPr>
          <a:lstStyle/>
          <a:p>
            <a:r>
              <a:rPr lang="fr-CA" dirty="0" smtClean="0"/>
              <a:t>Semblablement, on </a:t>
            </a:r>
            <a:r>
              <a:rPr lang="fr-CA" b="1" dirty="0" smtClean="0"/>
              <a:t>ne </a:t>
            </a:r>
            <a:r>
              <a:rPr lang="fr-CA" dirty="0" smtClean="0"/>
              <a:t>peut </a:t>
            </a:r>
            <a:r>
              <a:rPr lang="fr-CA" dirty="0"/>
              <a:t>parfois </a:t>
            </a:r>
            <a:r>
              <a:rPr lang="fr-CA" b="1" dirty="0" smtClean="0"/>
              <a:t>pas </a:t>
            </a:r>
            <a:r>
              <a:rPr lang="fr-CA" dirty="0" smtClean="0"/>
              <a:t>voir </a:t>
            </a:r>
            <a:r>
              <a:rPr lang="fr-CA" dirty="0"/>
              <a:t>quelles allèles ont les gens juste en examinant leur apparence (</a:t>
            </a:r>
            <a:r>
              <a:rPr lang="fr-CA" b="1" dirty="0"/>
              <a:t>phénotype)</a:t>
            </a:r>
            <a:endParaRPr lang="fr-CA" dirty="0"/>
          </a:p>
          <a:p>
            <a:pPr lvl="1"/>
            <a:r>
              <a:rPr lang="fr-CA" dirty="0"/>
              <a:t>ex: </a:t>
            </a:r>
            <a:r>
              <a:rPr lang="fr-CA" dirty="0" smtClean="0"/>
              <a:t>si un homme a les cheveux foncés…</a:t>
            </a:r>
          </a:p>
          <a:p>
            <a:pPr lvl="1"/>
            <a:r>
              <a:rPr lang="fr-CA" b="1" dirty="0" smtClean="0"/>
              <a:t>(on sait que les cheveux foncés dominent les cheveux clairs)</a:t>
            </a:r>
            <a:endParaRPr lang="fr-CA" b="1" dirty="0"/>
          </a:p>
          <a:p>
            <a:pPr lvl="1"/>
            <a:r>
              <a:rPr lang="fr-CA" dirty="0" smtClean="0"/>
              <a:t>son </a:t>
            </a:r>
            <a:r>
              <a:rPr lang="fr-CA" b="1" dirty="0" smtClean="0"/>
              <a:t>génotype</a:t>
            </a:r>
            <a:r>
              <a:rPr lang="fr-CA" dirty="0" smtClean="0"/>
              <a:t> est-il alors </a:t>
            </a:r>
            <a:r>
              <a:rPr lang="fr-CA" b="1" dirty="0" err="1" smtClean="0"/>
              <a:t>Ff</a:t>
            </a:r>
            <a:r>
              <a:rPr lang="fr-CA" b="1" dirty="0" smtClean="0"/>
              <a:t> ou FF ?</a:t>
            </a:r>
          </a:p>
          <a:p>
            <a:pPr lvl="1"/>
            <a:endParaRPr lang="fr-CA" b="1" dirty="0"/>
          </a:p>
          <a:p>
            <a:r>
              <a:rPr lang="fr-CA" b="1" dirty="0" smtClean="0"/>
              <a:t>Comment pourrait on l’apprendre? Discutez en groupes</a:t>
            </a:r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Comment pourrait-on l’apprendre?</a:t>
            </a:r>
          </a:p>
          <a:p>
            <a:pPr lvl="1"/>
            <a:r>
              <a:rPr lang="fr-CA" dirty="0" smtClean="0"/>
              <a:t>Il nous faudra plus d’informations au sujet de ses parents, ou de ses enfants.</a:t>
            </a:r>
          </a:p>
          <a:p>
            <a:pPr lvl="1"/>
            <a:r>
              <a:rPr lang="fr-CA" dirty="0" err="1" smtClean="0"/>
              <a:t>c-a-d</a:t>
            </a:r>
            <a:r>
              <a:rPr lang="fr-CA" dirty="0" smtClean="0"/>
              <a:t>, le </a:t>
            </a:r>
            <a:r>
              <a:rPr lang="fr-CA" b="1" dirty="0" smtClean="0"/>
              <a:t>phénotype</a:t>
            </a:r>
            <a:r>
              <a:rPr lang="fr-CA" dirty="0" smtClean="0"/>
              <a:t> de ses parents pourrait nous indiquer si l’homme aux cheveux foncés est </a:t>
            </a:r>
            <a:r>
              <a:rPr lang="fr-CA" b="1" dirty="0" smtClean="0"/>
              <a:t>homozygote dominant </a:t>
            </a:r>
            <a:r>
              <a:rPr lang="fr-CA" dirty="0" smtClean="0"/>
              <a:t>ou </a:t>
            </a:r>
            <a:r>
              <a:rPr lang="fr-CA" b="1" dirty="0" smtClean="0"/>
              <a:t>hétérozygote</a:t>
            </a:r>
            <a:endParaRPr lang="fr-CA" dirty="0" smtClean="0"/>
          </a:p>
          <a:p>
            <a:pPr lvl="2"/>
            <a:r>
              <a:rPr lang="fr-CA" b="1" dirty="0" smtClean="0"/>
              <a:t>homozygote (même allèle)</a:t>
            </a:r>
          </a:p>
          <a:p>
            <a:pPr lvl="3"/>
            <a:r>
              <a:rPr lang="fr-CA" b="1" dirty="0" smtClean="0"/>
              <a:t>FF </a:t>
            </a:r>
            <a:r>
              <a:rPr lang="fr-CA" dirty="0" smtClean="0"/>
              <a:t>ou </a:t>
            </a:r>
            <a:r>
              <a:rPr lang="fr-CA" b="1" dirty="0" err="1" smtClean="0"/>
              <a:t>ff</a:t>
            </a:r>
            <a:endParaRPr lang="fr-CA" dirty="0" smtClean="0"/>
          </a:p>
          <a:p>
            <a:pPr lvl="2"/>
            <a:r>
              <a:rPr lang="fr-CA" b="1" dirty="0" smtClean="0"/>
              <a:t>hétérozygote (</a:t>
            </a:r>
            <a:r>
              <a:rPr lang="fr-CA" dirty="0" smtClean="0"/>
              <a:t>des allèles différents)</a:t>
            </a:r>
          </a:p>
          <a:p>
            <a:pPr lvl="3"/>
            <a:r>
              <a:rPr lang="fr-CA" b="1" dirty="0" err="1" smtClean="0"/>
              <a:t>Ff</a:t>
            </a:r>
            <a:endParaRPr lang="fr-CA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Ex: Les lobes d’oreilles décollés domine sur les lobes d’oreilles attachés. Luc a les lobes d’oreilles décollés. </a:t>
            </a:r>
            <a:r>
              <a:rPr lang="fr-CA" dirty="0"/>
              <a:t>S</a:t>
            </a:r>
            <a:r>
              <a:rPr lang="fr-CA" dirty="0" smtClean="0"/>
              <a:t>a mère a les lobes d’oreilles collés et son père a les lobes d’oreilles décollés et est </a:t>
            </a:r>
            <a:r>
              <a:rPr lang="fr-CA" b="1" dirty="0" smtClean="0"/>
              <a:t>homozygote dominant</a:t>
            </a:r>
            <a:endParaRPr lang="fr-CA" dirty="0" smtClean="0"/>
          </a:p>
          <a:p>
            <a:pPr lvl="1"/>
            <a:r>
              <a:rPr lang="fr-CA" dirty="0" smtClean="0"/>
              <a:t>Son père produit des gamètes qui contiennent l’allèle </a:t>
            </a:r>
            <a:r>
              <a:rPr lang="fr-CA" b="1" dirty="0" smtClean="0"/>
              <a:t>D</a:t>
            </a:r>
          </a:p>
          <a:p>
            <a:pPr lvl="1"/>
            <a:r>
              <a:rPr lang="fr-CA" dirty="0" smtClean="0"/>
              <a:t>Sa mère produit des gamètes qui </a:t>
            </a:r>
            <a:r>
              <a:rPr lang="fr-CA" dirty="0" err="1" smtClean="0"/>
              <a:t>continnent</a:t>
            </a:r>
            <a:r>
              <a:rPr lang="fr-CA" dirty="0" smtClean="0"/>
              <a:t> l’allèle </a:t>
            </a:r>
            <a:r>
              <a:rPr lang="fr-CA" b="1" dirty="0" smtClean="0"/>
              <a:t>d</a:t>
            </a:r>
            <a:endParaRPr lang="fr-CA" dirty="0" smtClean="0"/>
          </a:p>
          <a:p>
            <a:pPr lvl="1"/>
            <a:r>
              <a:rPr lang="fr-CA" dirty="0" smtClean="0"/>
              <a:t>Luc a donc le </a:t>
            </a:r>
            <a:r>
              <a:rPr lang="fr-CA" b="1" dirty="0" smtClean="0"/>
              <a:t>génotype: Dd</a:t>
            </a:r>
            <a:r>
              <a:rPr lang="fr-CA" dirty="0"/>
              <a:t> </a:t>
            </a:r>
            <a:r>
              <a:rPr lang="fr-CA" dirty="0" smtClean="0"/>
              <a:t>(il est </a:t>
            </a:r>
            <a:r>
              <a:rPr lang="fr-CA" b="1" dirty="0" smtClean="0"/>
              <a:t>hétérozygote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On peut aussi évaluer la probabilité de produire une </a:t>
            </a:r>
            <a:r>
              <a:rPr lang="fr-CA" b="1" dirty="0" smtClean="0"/>
              <a:t>progéniture</a:t>
            </a:r>
            <a:r>
              <a:rPr lang="fr-CA" dirty="0" smtClean="0"/>
              <a:t> avec un phénotype ou génotype donné en construisant un </a:t>
            </a:r>
            <a:r>
              <a:rPr lang="fr-CA" b="1" dirty="0" smtClean="0"/>
              <a:t>échiquier de Punnett</a:t>
            </a:r>
            <a:endParaRPr lang="fr-CA" dirty="0" smtClean="0"/>
          </a:p>
          <a:p>
            <a:pPr>
              <a:buFont typeface="+mj-lt"/>
              <a:buAutoNum type="arabicPeriod"/>
            </a:pPr>
            <a:r>
              <a:rPr lang="fr-CA" dirty="0" smtClean="0"/>
              <a:t>On détermine les allèles qui pourraient se retrouver dans les gamètes du mâle et de la femelle (max 2)</a:t>
            </a:r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r>
              <a:rPr lang="fr-CA" dirty="0" smtClean="0"/>
              <a:t>ex: Mère </a:t>
            </a:r>
            <a:r>
              <a:rPr lang="fr-CA" dirty="0" smtClean="0">
                <a:sym typeface="Wingdings"/>
              </a:rPr>
              <a:t> d	Père  D</a:t>
            </a:r>
            <a:endParaRPr lang="fr-CA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CA" dirty="0"/>
              <a:t>On les places dans les marges de notre </a:t>
            </a:r>
            <a:r>
              <a:rPr lang="fr-CA" dirty="0" smtClean="0"/>
              <a:t>échiquier</a:t>
            </a:r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702700" y="2800180"/>
            <a:ext cx="32563" cy="28653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60695" y="3614186"/>
            <a:ext cx="4819273" cy="488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77171" y="3288584"/>
            <a:ext cx="35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D</a:t>
            </a:r>
            <a:endParaRPr lang="fr-CA" dirty="0"/>
          </a:p>
        </p:txBody>
      </p:sp>
      <p:sp>
        <p:nvSpPr>
          <p:cNvPr id="10" name="TextBox 9"/>
          <p:cNvSpPr txBox="1"/>
          <p:nvPr/>
        </p:nvSpPr>
        <p:spPr>
          <a:xfrm>
            <a:off x="2214260" y="4037469"/>
            <a:ext cx="30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CA" dirty="0" smtClean="0"/>
              <a:t>On va mettre les gamètes ensemble pour voir le génotype issue:</a:t>
            </a:r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702700" y="2800180"/>
            <a:ext cx="32563" cy="28653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660695" y="3614186"/>
            <a:ext cx="4819273" cy="488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77171" y="3288584"/>
            <a:ext cx="35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D</a:t>
            </a:r>
            <a:endParaRPr lang="fr-CA" dirty="0"/>
          </a:p>
        </p:txBody>
      </p:sp>
      <p:sp>
        <p:nvSpPr>
          <p:cNvPr id="8" name="TextBox 7"/>
          <p:cNvSpPr txBox="1"/>
          <p:nvPr/>
        </p:nvSpPr>
        <p:spPr>
          <a:xfrm>
            <a:off x="2214260" y="4037469"/>
            <a:ext cx="30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d</a:t>
            </a:r>
            <a:endParaRPr lang="fr-CA" dirty="0"/>
          </a:p>
        </p:txBody>
      </p:sp>
      <p:sp>
        <p:nvSpPr>
          <p:cNvPr id="2" name="TextBox 1"/>
          <p:cNvSpPr txBox="1"/>
          <p:nvPr/>
        </p:nvSpPr>
        <p:spPr>
          <a:xfrm>
            <a:off x="3077171" y="4249111"/>
            <a:ext cx="47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Dd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fr-CA" dirty="0" smtClean="0"/>
              <a:t>On analyse les données:</a:t>
            </a:r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702700" y="2800180"/>
            <a:ext cx="32563" cy="28653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660695" y="3614186"/>
            <a:ext cx="4819273" cy="488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77171" y="3288584"/>
            <a:ext cx="35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D</a:t>
            </a:r>
            <a:endParaRPr lang="fr-CA" dirty="0"/>
          </a:p>
        </p:txBody>
      </p:sp>
      <p:sp>
        <p:nvSpPr>
          <p:cNvPr id="8" name="TextBox 7"/>
          <p:cNvSpPr txBox="1"/>
          <p:nvPr/>
        </p:nvSpPr>
        <p:spPr>
          <a:xfrm>
            <a:off x="2214260" y="4037469"/>
            <a:ext cx="30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d</a:t>
            </a:r>
            <a:endParaRPr lang="fr-CA" dirty="0"/>
          </a:p>
        </p:txBody>
      </p:sp>
      <p:sp>
        <p:nvSpPr>
          <p:cNvPr id="9" name="TextBox 8"/>
          <p:cNvSpPr txBox="1"/>
          <p:nvPr/>
        </p:nvSpPr>
        <p:spPr>
          <a:xfrm>
            <a:off x="3077171" y="4249111"/>
            <a:ext cx="47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Dd</a:t>
            </a:r>
            <a:endParaRPr lang="fr-CA" dirty="0"/>
          </a:p>
        </p:txBody>
      </p:sp>
      <p:sp>
        <p:nvSpPr>
          <p:cNvPr id="2" name="TextBox 1"/>
          <p:cNvSpPr txBox="1"/>
          <p:nvPr/>
        </p:nvSpPr>
        <p:spPr>
          <a:xfrm>
            <a:off x="5731027" y="4406801"/>
            <a:ext cx="297948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On peut voir que la seule possibilité est de produire des </a:t>
            </a:r>
            <a:r>
              <a:rPr lang="fr-CA" b="1" dirty="0" smtClean="0"/>
              <a:t>hétérozygotes</a:t>
            </a:r>
            <a:r>
              <a:rPr lang="fr-CA" dirty="0" smtClean="0"/>
              <a:t>. </a:t>
            </a:r>
          </a:p>
          <a:p>
            <a:endParaRPr lang="fr-CA" dirty="0"/>
          </a:p>
          <a:p>
            <a:r>
              <a:rPr lang="fr-CA" dirty="0" smtClean="0"/>
              <a:t>Donc, le résultat est de </a:t>
            </a:r>
            <a:r>
              <a:rPr lang="fr-CA" b="1" dirty="0" smtClean="0"/>
              <a:t>100% Dd, oreilles détachés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74590"/>
          </a:xfrm>
        </p:spPr>
        <p:txBody>
          <a:bodyPr>
            <a:normAutofit/>
          </a:bodyPr>
          <a:lstStyle/>
          <a:p>
            <a:r>
              <a:rPr lang="fr-CA" b="1" dirty="0" smtClean="0"/>
              <a:t>Essaye les croisements suivants à l’aide d’un échiquier de Punnett:  pelage gris (G) et pelage blanc (g)</a:t>
            </a:r>
          </a:p>
          <a:p>
            <a:pPr lvl="1"/>
            <a:r>
              <a:rPr lang="fr-CA" b="1" dirty="0" err="1" smtClean="0"/>
              <a:t>Gg</a:t>
            </a:r>
            <a:r>
              <a:rPr lang="fr-CA" b="1" dirty="0" smtClean="0"/>
              <a:t> x </a:t>
            </a:r>
            <a:r>
              <a:rPr lang="fr-CA" b="1" dirty="0" err="1" smtClean="0"/>
              <a:t>Gg</a:t>
            </a:r>
            <a:endParaRPr lang="fr-CA" b="1" dirty="0" smtClean="0"/>
          </a:p>
          <a:p>
            <a:pPr lvl="1"/>
            <a:r>
              <a:rPr lang="fr-CA" b="1" dirty="0" smtClean="0"/>
              <a:t>GG x </a:t>
            </a:r>
            <a:r>
              <a:rPr lang="fr-CA" b="1" dirty="0" err="1" smtClean="0"/>
              <a:t>Gg</a:t>
            </a:r>
            <a:endParaRPr lang="fr-CA" b="1" dirty="0" smtClean="0"/>
          </a:p>
          <a:p>
            <a:pPr lvl="1"/>
            <a:r>
              <a:rPr lang="fr-CA" b="1" dirty="0" err="1" smtClean="0"/>
              <a:t>gg</a:t>
            </a:r>
            <a:r>
              <a:rPr lang="fr-CA" b="1" dirty="0" smtClean="0"/>
              <a:t> x </a:t>
            </a:r>
            <a:r>
              <a:rPr lang="fr-CA" b="1" dirty="0" err="1" smtClean="0"/>
              <a:t>Gg</a:t>
            </a:r>
            <a:endParaRPr lang="fr-CA" b="1" dirty="0" smtClean="0"/>
          </a:p>
          <a:p>
            <a:pPr lvl="1"/>
            <a:r>
              <a:rPr lang="fr-CA" b="1" dirty="0" err="1" smtClean="0"/>
              <a:t>gg</a:t>
            </a:r>
            <a:r>
              <a:rPr lang="fr-CA" b="1" dirty="0" smtClean="0"/>
              <a:t> x GG</a:t>
            </a:r>
          </a:p>
          <a:p>
            <a:pPr lvl="1"/>
            <a:endParaRPr lang="fr-CA" b="1" dirty="0"/>
          </a:p>
          <a:p>
            <a:r>
              <a:rPr lang="fr-CA" b="1" dirty="0" smtClean="0"/>
              <a:t>Est-ce que le rapports des génotypes issus sont le même que les phénotypes issus?</a:t>
            </a:r>
          </a:p>
          <a:p>
            <a:pPr lvl="1"/>
            <a:r>
              <a:rPr lang="fr-CA" b="1" dirty="0" smtClean="0"/>
              <a:t>Rappel* le phénotype est l’apparence, le génotype est l’ensemble des deux allèles.</a:t>
            </a:r>
            <a:endParaRPr lang="fr-CA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fr-CA" dirty="0" smtClean="0"/>
              <a:t>Qu’est-ce qui contrôle nos caractères?</a:t>
            </a:r>
          </a:p>
          <a:p>
            <a:pPr>
              <a:buFont typeface="Arial"/>
              <a:buChar char="•"/>
            </a:pPr>
            <a:r>
              <a:rPr lang="fr-CA" dirty="0" smtClean="0"/>
              <a:t>Qui a un frère? Qui a une sœur? </a:t>
            </a:r>
          </a:p>
          <a:p>
            <a:pPr lvl="1">
              <a:buFont typeface="Arial"/>
              <a:buChar char="•"/>
            </a:pPr>
            <a:r>
              <a:rPr lang="fr-CA" dirty="0" smtClean="0"/>
              <a:t>Est-ce qu’il existe des caractères que vous partagez avec vos frères et sœurs?</a:t>
            </a:r>
          </a:p>
          <a:p>
            <a:pPr lvl="1">
              <a:buFont typeface="Arial"/>
              <a:buChar char="•"/>
            </a:pPr>
            <a:r>
              <a:rPr lang="fr-CA" dirty="0" smtClean="0"/>
              <a:t>Certains que vous ne partagez pas?</a:t>
            </a:r>
          </a:p>
          <a:p>
            <a:pPr lvl="1">
              <a:buFont typeface="Arial"/>
              <a:buChar char="•"/>
            </a:pPr>
            <a:r>
              <a:rPr lang="fr-CA" dirty="0" smtClean="0"/>
              <a:t>pourquoi?</a:t>
            </a:r>
          </a:p>
          <a:p>
            <a:pPr lvl="1">
              <a:buFont typeface="Arial"/>
              <a:buChar char="•"/>
            </a:pPr>
            <a:endParaRPr lang="fr-CA" dirty="0"/>
          </a:p>
          <a:p>
            <a:pPr>
              <a:buFont typeface="Arial"/>
              <a:buChar char="•"/>
            </a:pPr>
            <a:r>
              <a:rPr lang="fr-CA" dirty="0" smtClean="0"/>
              <a:t>Si vous avez les mêmes parents biologiques, pourquoi ces différences existent toujours?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7783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fr-CA" b="1" dirty="0" smtClean="0"/>
              <a:t>Choisit un caractère de ton choix (sois créatif!!)</a:t>
            </a:r>
          </a:p>
          <a:p>
            <a:pPr>
              <a:buFont typeface="+mj-lt"/>
              <a:buAutoNum type="arabicPeriod"/>
            </a:pPr>
            <a:r>
              <a:rPr lang="fr-CA" b="1" dirty="0" smtClean="0"/>
              <a:t>Choisit deux versions de ce caractère (allèles)</a:t>
            </a:r>
          </a:p>
          <a:p>
            <a:pPr>
              <a:buFont typeface="+mj-lt"/>
              <a:buAutoNum type="arabicPeriod"/>
            </a:pPr>
            <a:r>
              <a:rPr lang="fr-CA" b="1" dirty="0" smtClean="0"/>
              <a:t>Choisit deux génotypes</a:t>
            </a:r>
          </a:p>
          <a:p>
            <a:pPr>
              <a:buFont typeface="+mj-lt"/>
              <a:buAutoNum type="arabicPeriod"/>
            </a:pPr>
            <a:r>
              <a:rPr lang="fr-CA" b="1" dirty="0" smtClean="0"/>
              <a:t>Fait le croisement pour trouver le rapport des génotypes</a:t>
            </a:r>
          </a:p>
          <a:p>
            <a:pPr>
              <a:buFont typeface="+mj-lt"/>
              <a:buAutoNum type="arabicPeriod"/>
            </a:pPr>
            <a:r>
              <a:rPr lang="fr-CA" b="1" dirty="0" smtClean="0"/>
              <a:t>Détermine le rapport </a:t>
            </a:r>
            <a:r>
              <a:rPr lang="fr-CA" b="1" smtClean="0"/>
              <a:t>des phénotypes</a:t>
            </a:r>
            <a:endParaRPr lang="fr-CA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Compléter les questions sur le monohybridisme</a:t>
            </a:r>
            <a:endParaRPr lang="fr-CA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1548647"/>
          </a:xfrm>
        </p:spPr>
        <p:txBody>
          <a:bodyPr/>
          <a:lstStyle/>
          <a:p>
            <a:r>
              <a:rPr lang="fr-CA" b="1" dirty="0" smtClean="0"/>
              <a:t>La détermination du sexe:</a:t>
            </a:r>
          </a:p>
          <a:p>
            <a:pPr lvl="1"/>
            <a:r>
              <a:rPr lang="fr-CA" dirty="0" smtClean="0"/>
              <a:t>Examinez les caryotypes suivants.</a:t>
            </a:r>
          </a:p>
          <a:p>
            <a:pPr lvl="1"/>
            <a:r>
              <a:rPr lang="fr-CA" dirty="0" smtClean="0"/>
              <a:t>Que constatez-vous?</a:t>
            </a:r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6" y="3562596"/>
            <a:ext cx="4375841" cy="3103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911" y="3562596"/>
            <a:ext cx="4189634" cy="310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2323125"/>
          </a:xfrm>
        </p:spPr>
        <p:txBody>
          <a:bodyPr/>
          <a:lstStyle/>
          <a:p>
            <a:r>
              <a:rPr lang="fr-CA" dirty="0"/>
              <a:t>L</a:t>
            </a:r>
            <a:r>
              <a:rPr lang="fr-CA" dirty="0" smtClean="0"/>
              <a:t>a présence des chromosomes X et/ou Y déterminent le sexe d’un individu.</a:t>
            </a:r>
          </a:p>
          <a:p>
            <a:pPr lvl="1"/>
            <a:r>
              <a:rPr lang="fr-CA" dirty="0" smtClean="0"/>
              <a:t>pas vrai pour tous les espèces</a:t>
            </a:r>
          </a:p>
          <a:p>
            <a:pPr lvl="1"/>
            <a:r>
              <a:rPr lang="fr-CA" dirty="0" smtClean="0"/>
              <a:t>ex: L’</a:t>
            </a:r>
            <a:r>
              <a:rPr lang="fr-CA" dirty="0" err="1" smtClean="0"/>
              <a:t>ornithorinque</a:t>
            </a:r>
            <a:r>
              <a:rPr lang="fr-CA" dirty="0" smtClean="0"/>
              <a:t> (</a:t>
            </a:r>
            <a:r>
              <a:rPr lang="fr-CA" dirty="0" err="1" smtClean="0"/>
              <a:t>platypus</a:t>
            </a:r>
            <a:r>
              <a:rPr lang="fr-CA" dirty="0" smtClean="0"/>
              <a:t>) a 26 chromosomes </a:t>
            </a:r>
            <a:r>
              <a:rPr lang="fr-CA" dirty="0" err="1" smtClean="0"/>
              <a:t>hétérosomes</a:t>
            </a:r>
            <a:r>
              <a:rPr lang="fr-CA" dirty="0" smtClean="0"/>
              <a:t> (chromosomes X et Y)</a:t>
            </a:r>
          </a:p>
          <a:p>
            <a:pPr marL="457200" lvl="1" indent="0">
              <a:buNone/>
            </a:pPr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99" y="4058263"/>
            <a:ext cx="3888540" cy="2514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470" y="3793635"/>
            <a:ext cx="4199652" cy="27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détermination du sexe:</a:t>
            </a:r>
          </a:p>
          <a:p>
            <a:pPr lvl="1"/>
            <a:r>
              <a:rPr lang="fr-CA" dirty="0" smtClean="0"/>
              <a:t>Male : XY</a:t>
            </a:r>
          </a:p>
          <a:p>
            <a:pPr lvl="1"/>
            <a:r>
              <a:rPr lang="fr-CA" dirty="0" smtClean="0"/>
              <a:t>Femelle: XX</a:t>
            </a:r>
          </a:p>
          <a:p>
            <a:pPr lvl="1"/>
            <a:endParaRPr lang="fr-CA" dirty="0"/>
          </a:p>
          <a:p>
            <a:pPr lvl="1"/>
            <a:r>
              <a:rPr lang="fr-CA" dirty="0" smtClean="0"/>
              <a:t>Quelle est la probabilité de produire une fille?</a:t>
            </a:r>
          </a:p>
          <a:p>
            <a:pPr lvl="1"/>
            <a:endParaRPr lang="fr-CA" dirty="0" smtClean="0"/>
          </a:p>
          <a:p>
            <a:pPr lvl="1"/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Femme </a:t>
            </a:r>
            <a:r>
              <a:rPr lang="fr-CA" dirty="0" smtClean="0">
                <a:sym typeface="Wingdings"/>
              </a:rPr>
              <a:t> XX	Homme  XY</a:t>
            </a:r>
          </a:p>
          <a:p>
            <a:r>
              <a:rPr lang="fr-CA" dirty="0" smtClean="0">
                <a:sym typeface="Wingdings"/>
              </a:rPr>
              <a:t>gamètes:</a:t>
            </a:r>
          </a:p>
          <a:p>
            <a:pPr lvl="1"/>
            <a:r>
              <a:rPr lang="fr-CA" dirty="0" smtClean="0">
                <a:sym typeface="Wingdings"/>
              </a:rPr>
              <a:t>femme, X </a:t>
            </a:r>
          </a:p>
          <a:p>
            <a:pPr lvl="1"/>
            <a:r>
              <a:rPr lang="fr-CA" dirty="0" smtClean="0">
                <a:sym typeface="Wingdings"/>
              </a:rPr>
              <a:t>homme, X et Y</a:t>
            </a:r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8894" y="4060144"/>
            <a:ext cx="20817" cy="1731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060913" y="4497391"/>
            <a:ext cx="2872788" cy="20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47114" y="4060144"/>
            <a:ext cx="41635" cy="1731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6874" y="4060144"/>
            <a:ext cx="34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X</a:t>
            </a:r>
            <a:endParaRPr lang="fr-CA" dirty="0"/>
          </a:p>
        </p:txBody>
      </p:sp>
      <p:sp>
        <p:nvSpPr>
          <p:cNvPr id="11" name="TextBox 10"/>
          <p:cNvSpPr txBox="1"/>
          <p:nvPr/>
        </p:nvSpPr>
        <p:spPr>
          <a:xfrm>
            <a:off x="4267547" y="406014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Y</a:t>
            </a:r>
            <a:endParaRPr lang="fr-CA" dirty="0"/>
          </a:p>
        </p:txBody>
      </p:sp>
      <p:sp>
        <p:nvSpPr>
          <p:cNvPr id="12" name="TextBox 11"/>
          <p:cNvSpPr txBox="1"/>
          <p:nvPr/>
        </p:nvSpPr>
        <p:spPr>
          <a:xfrm>
            <a:off x="2141492" y="4747246"/>
            <a:ext cx="34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X</a:t>
            </a:r>
            <a:endParaRPr lang="fr-CA" dirty="0"/>
          </a:p>
        </p:txBody>
      </p:sp>
      <p:sp>
        <p:nvSpPr>
          <p:cNvPr id="13" name="TextBox 12"/>
          <p:cNvSpPr txBox="1"/>
          <p:nvPr/>
        </p:nvSpPr>
        <p:spPr>
          <a:xfrm>
            <a:off x="2976874" y="4747246"/>
            <a:ext cx="4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XX</a:t>
            </a:r>
            <a:endParaRPr lang="fr-CA" dirty="0"/>
          </a:p>
        </p:txBody>
      </p:sp>
      <p:sp>
        <p:nvSpPr>
          <p:cNvPr id="14" name="TextBox 13"/>
          <p:cNvSpPr txBox="1"/>
          <p:nvPr/>
        </p:nvSpPr>
        <p:spPr>
          <a:xfrm>
            <a:off x="4325342" y="474724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XY</a:t>
            </a:r>
            <a:endParaRPr lang="fr-CA" dirty="0"/>
          </a:p>
        </p:txBody>
      </p:sp>
      <p:sp>
        <p:nvSpPr>
          <p:cNvPr id="15" name="TextBox 14"/>
          <p:cNvSpPr txBox="1"/>
          <p:nvPr/>
        </p:nvSpPr>
        <p:spPr>
          <a:xfrm>
            <a:off x="5683123" y="4060144"/>
            <a:ext cx="254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/>
              <a:t>½ XX </a:t>
            </a:r>
            <a:r>
              <a:rPr lang="fr-CA" sz="2000" dirty="0" smtClean="0">
                <a:sym typeface="Wingdings"/>
              </a:rPr>
              <a:t> ½ fille</a:t>
            </a:r>
          </a:p>
          <a:p>
            <a:r>
              <a:rPr lang="fr-CA" sz="2000" dirty="0" smtClean="0">
                <a:sym typeface="Wingdings"/>
              </a:rPr>
              <a:t>½ XY  ½ </a:t>
            </a:r>
            <a:r>
              <a:rPr lang="fr-CA" sz="2000" dirty="0" err="1" smtClean="0">
                <a:sym typeface="Wingdings"/>
              </a:rPr>
              <a:t>garcon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2241721"/>
          </a:xfrm>
        </p:spPr>
        <p:txBody>
          <a:bodyPr/>
          <a:lstStyle/>
          <a:p>
            <a:r>
              <a:rPr lang="fr-CA" b="1" dirty="0" smtClean="0"/>
              <a:t>Le chromosome Y est déterminant du sexe.</a:t>
            </a:r>
          </a:p>
          <a:p>
            <a:pPr lvl="1"/>
            <a:r>
              <a:rPr lang="fr-CA" dirty="0" err="1" smtClean="0"/>
              <a:t>c-a-d</a:t>
            </a:r>
            <a:r>
              <a:rPr lang="fr-CA" dirty="0" smtClean="0"/>
              <a:t>: la présence d’un chromosome Y incite le développement d’un m</a:t>
            </a:r>
            <a:r>
              <a:rPr lang="fr-CA" dirty="0" smtClean="0"/>
              <a:t>âle.</a:t>
            </a:r>
          </a:p>
          <a:p>
            <a:pPr lvl="1"/>
            <a:r>
              <a:rPr lang="fr-CA" dirty="0" smtClean="0"/>
              <a:t>Le chromosome Y contient un gène appelé SRY qui provoque le développement des testicules.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19" y="3976859"/>
            <a:ext cx="4842369" cy="271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femmes ont-elles donc p</a:t>
            </a:r>
            <a:r>
              <a:rPr lang="fr-CA" dirty="0" smtClean="0"/>
              <a:t>lus de matériel génétique que les hommes?</a:t>
            </a:r>
          </a:p>
          <a:p>
            <a:pPr lvl="1"/>
            <a:r>
              <a:rPr lang="fr-CA" dirty="0" smtClean="0"/>
              <a:t>Non!</a:t>
            </a:r>
          </a:p>
          <a:p>
            <a:r>
              <a:rPr lang="fr-CA" dirty="0" smtClean="0"/>
              <a:t>Les femmes, afin de compenser pour le manque de 2 chromosomes X chez les homme, vont désactiver un de leurs chromosomes X (au </a:t>
            </a:r>
            <a:r>
              <a:rPr lang="fr-CA" dirty="0" err="1" smtClean="0"/>
              <a:t>hazard</a:t>
            </a:r>
            <a:r>
              <a:rPr lang="fr-CA" dirty="0" smtClean="0"/>
              <a:t>). </a:t>
            </a:r>
          </a:p>
          <a:p>
            <a:r>
              <a:rPr lang="fr-CA" dirty="0" smtClean="0"/>
              <a:t>Ceci est évident chez les chats!</a:t>
            </a:r>
          </a:p>
          <a:p>
            <a:endParaRPr lang="fr-CA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2593474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573701"/>
          </a:xfrm>
        </p:spPr>
        <p:txBody>
          <a:bodyPr/>
          <a:lstStyle/>
          <a:p>
            <a:r>
              <a:rPr lang="fr-CA" dirty="0" smtClean="0"/>
              <a:t>Les chromosomes X chez les chats ont une région qui code pour la couleur du poil (rouge ou brun)</a:t>
            </a:r>
          </a:p>
          <a:p>
            <a:pPr lvl="1"/>
            <a:r>
              <a:rPr lang="fr-CA" dirty="0" smtClean="0"/>
              <a:t>X</a:t>
            </a:r>
            <a:r>
              <a:rPr lang="fr-CA" baseline="30000" dirty="0" smtClean="0"/>
              <a:t>R</a:t>
            </a:r>
            <a:r>
              <a:rPr lang="fr-CA" dirty="0" smtClean="0"/>
              <a:t> ou X</a:t>
            </a:r>
            <a:r>
              <a:rPr lang="fr-CA" baseline="30000" dirty="0" smtClean="0"/>
              <a:t>B</a:t>
            </a:r>
          </a:p>
          <a:p>
            <a:pPr lvl="1"/>
            <a:endParaRPr lang="fr-CA" baseline="30000" dirty="0"/>
          </a:p>
          <a:p>
            <a:r>
              <a:rPr lang="fr-CA" dirty="0" smtClean="0"/>
              <a:t>Le pelage du chat prend la couleur du chromosome X qui n’a pas été désactivé! </a:t>
            </a:r>
          </a:p>
          <a:p>
            <a:pPr lvl="1"/>
            <a:r>
              <a:rPr lang="fr-CA" dirty="0" smtClean="0"/>
              <a:t>(la couleur blanche est causée par la désactivation de la couleur)</a:t>
            </a:r>
          </a:p>
          <a:p>
            <a:pPr lvl="1"/>
            <a:endParaRPr lang="fr-CA" dirty="0"/>
          </a:p>
          <a:p>
            <a:r>
              <a:rPr lang="fr-CA" b="1" dirty="0" smtClean="0"/>
              <a:t>Il est impossible d’avoir un chat m</a:t>
            </a:r>
            <a:r>
              <a:rPr lang="fr-CA" b="1" dirty="0" smtClean="0"/>
              <a:t>âle </a:t>
            </a:r>
            <a:r>
              <a:rPr lang="fr-CA" b="1" dirty="0" err="1" smtClean="0"/>
              <a:t>calico</a:t>
            </a:r>
            <a:r>
              <a:rPr lang="fr-CA" b="1" dirty="0" smtClean="0"/>
              <a:t>.</a:t>
            </a:r>
            <a:endParaRPr lang="fr-CA" b="1" dirty="0" smtClean="0"/>
          </a:p>
          <a:p>
            <a:pPr lvl="1"/>
            <a:endParaRPr lang="fr-CA" baseline="30000" dirty="0"/>
          </a:p>
          <a:p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377708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6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01454"/>
          </a:xfrm>
        </p:spPr>
        <p:txBody>
          <a:bodyPr/>
          <a:lstStyle/>
          <a:p>
            <a:r>
              <a:rPr lang="fr-CA" dirty="0" smtClean="0"/>
              <a:t>La capacité de rouler la langue</a:t>
            </a:r>
          </a:p>
          <a:p>
            <a:r>
              <a:rPr lang="fr-CA" dirty="0" smtClean="0"/>
              <a:t>Comment se croise-t-on les mains?</a:t>
            </a:r>
          </a:p>
          <a:p>
            <a:r>
              <a:rPr lang="fr-CA" dirty="0" smtClean="0"/>
              <a:t>attachement des lobes d’oreilles</a:t>
            </a:r>
          </a:p>
          <a:p>
            <a:r>
              <a:rPr lang="fr-CA" dirty="0" smtClean="0"/>
              <a:t>ligne des cheveux en V</a:t>
            </a:r>
          </a:p>
          <a:p>
            <a:r>
              <a:rPr lang="fr-CA" dirty="0" smtClean="0"/>
              <a:t>présence des fossettes</a:t>
            </a:r>
          </a:p>
          <a:p>
            <a:r>
              <a:rPr lang="fr-CA" dirty="0" smtClean="0"/>
              <a:t>taches de rousseur</a:t>
            </a:r>
          </a:p>
          <a:p>
            <a:r>
              <a:rPr lang="fr-CA" dirty="0" smtClean="0"/>
              <a:t>cheveux bouclés ou frisés</a:t>
            </a:r>
          </a:p>
          <a:p>
            <a:r>
              <a:rPr lang="fr-CA" dirty="0" smtClean="0"/>
              <a:t>Daltonisme</a:t>
            </a:r>
          </a:p>
          <a:p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357816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Il existe des caractères qui sont dits </a:t>
            </a:r>
            <a:r>
              <a:rPr lang="fr-CA" b="1" dirty="0" smtClean="0"/>
              <a:t>liés au sexe</a:t>
            </a:r>
          </a:p>
          <a:p>
            <a:pPr lvl="1"/>
            <a:r>
              <a:rPr lang="fr-CA" b="1" dirty="0" smtClean="0"/>
              <a:t>le gène se retrouve sur le chromosome X ou Y</a:t>
            </a:r>
            <a:endParaRPr lang="fr-CA" dirty="0" smtClean="0"/>
          </a:p>
          <a:p>
            <a:r>
              <a:rPr lang="fr-CA" dirty="0" smtClean="0"/>
              <a:t>Il existe aussi des caractères qui sont considérés </a:t>
            </a:r>
            <a:r>
              <a:rPr lang="fr-CA" b="1" dirty="0" smtClean="0"/>
              <a:t>influencés par le sexe</a:t>
            </a:r>
          </a:p>
          <a:p>
            <a:pPr lvl="1"/>
            <a:r>
              <a:rPr lang="fr-CA" b="1" dirty="0" smtClean="0"/>
              <a:t>le phénotype ou la dominance change selon le sexe de l’individu</a:t>
            </a:r>
          </a:p>
          <a:p>
            <a:pPr lvl="1"/>
            <a:r>
              <a:rPr lang="fr-CA" b="1" dirty="0" smtClean="0"/>
              <a:t>c’est la production d’hormones qui influence l’expression des gènes</a:t>
            </a:r>
            <a:endParaRPr lang="fr-CA" dirty="0" smtClean="0"/>
          </a:p>
          <a:p>
            <a:pPr marL="0" indent="0">
              <a:buNone/>
            </a:pPr>
            <a:endParaRPr lang="fr-CA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ex: Le daltonisme</a:t>
            </a:r>
          </a:p>
          <a:p>
            <a:r>
              <a:rPr lang="fr-CA" dirty="0" smtClean="0"/>
              <a:t>le gène qui code pour le daltonisme est récessif. </a:t>
            </a:r>
            <a:r>
              <a:rPr lang="fr-CA" b="1" dirty="0" smtClean="0"/>
              <a:t>Mais</a:t>
            </a:r>
            <a:r>
              <a:rPr lang="fr-CA" dirty="0" smtClean="0"/>
              <a:t>, puisque les hommes </a:t>
            </a:r>
            <a:r>
              <a:rPr lang="fr-CA" b="1" dirty="0" smtClean="0"/>
              <a:t>n’ont qu’un chromosome X</a:t>
            </a:r>
            <a:r>
              <a:rPr lang="fr-CA" dirty="0" smtClean="0"/>
              <a:t>, le daltonisme touche plus souvent les hommes que les femmes.</a:t>
            </a:r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881" y="3560434"/>
            <a:ext cx="3126948" cy="312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Question:</a:t>
            </a:r>
          </a:p>
          <a:p>
            <a:pPr lvl="1"/>
            <a:r>
              <a:rPr lang="fr-CA" b="1" dirty="0" smtClean="0"/>
              <a:t>Un homme daltonien et une femme à vision normale veulent avoir des enfants. Quelle est la probabilité qu’ils aient un enfant daltonien?</a:t>
            </a:r>
          </a:p>
          <a:p>
            <a:pPr marL="457200" lvl="1" indent="0">
              <a:buNone/>
            </a:pPr>
            <a:endParaRPr lang="fr-CA" b="1" dirty="0" smtClean="0"/>
          </a:p>
          <a:p>
            <a:pPr lvl="1"/>
            <a:r>
              <a:rPr lang="fr-CA" b="1" dirty="0" smtClean="0"/>
              <a:t>Une fille daltonienne?</a:t>
            </a:r>
          </a:p>
          <a:p>
            <a:pPr lvl="1"/>
            <a:r>
              <a:rPr lang="fr-CA" b="1" dirty="0" smtClean="0"/>
              <a:t>Un garçon daltonien?</a:t>
            </a:r>
            <a:endParaRPr lang="fr-CA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Ex d’une caractère influencé par le sexe:</a:t>
            </a:r>
          </a:p>
          <a:p>
            <a:pPr lvl="1"/>
            <a:r>
              <a:rPr lang="fr-CA" dirty="0" smtClean="0"/>
              <a:t>La calvitie (</a:t>
            </a:r>
            <a:r>
              <a:rPr lang="fr-CA" dirty="0" err="1" smtClean="0"/>
              <a:t>baldness</a:t>
            </a:r>
            <a:r>
              <a:rPr lang="fr-CA" dirty="0" smtClean="0"/>
              <a:t>) est considéré un caractère influencé par le sexe</a:t>
            </a:r>
          </a:p>
          <a:p>
            <a:pPr lvl="1"/>
            <a:r>
              <a:rPr lang="fr-CA" dirty="0" smtClean="0"/>
              <a:t>C’est à dire, c’est un allèle dominant chez l’homme, et récessif chez les femmes.</a:t>
            </a:r>
          </a:p>
          <a:p>
            <a:pPr lvl="1"/>
            <a:endParaRPr lang="fr-CA" dirty="0"/>
          </a:p>
          <a:p>
            <a:pPr lvl="1"/>
            <a:r>
              <a:rPr lang="fr-CA" b="1" dirty="0" smtClean="0"/>
              <a:t>Quel génotype donnera une femme la calvitie?</a:t>
            </a:r>
          </a:p>
          <a:p>
            <a:pPr lvl="1"/>
            <a:r>
              <a:rPr lang="fr-CA" b="1" dirty="0" smtClean="0"/>
              <a:t>Quel génotype donnera un homme la calvitie?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Compléter les questions sur les caractères liés ou influencés par le sexe.</a:t>
            </a:r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940860"/>
          </a:xfrm>
        </p:spPr>
        <p:txBody>
          <a:bodyPr>
            <a:normAutofit/>
          </a:bodyPr>
          <a:lstStyle/>
          <a:p>
            <a:r>
              <a:rPr lang="fr-CA" dirty="0"/>
              <a:t>La capacité de rouler la </a:t>
            </a:r>
            <a:r>
              <a:rPr lang="fr-CA" dirty="0" smtClean="0"/>
              <a:t>langue </a:t>
            </a:r>
            <a:r>
              <a:rPr lang="fr-CA" dirty="0" smtClean="0">
                <a:sym typeface="Wingdings"/>
              </a:rPr>
              <a:t> R ou r</a:t>
            </a:r>
            <a:endParaRPr lang="fr-CA" dirty="0"/>
          </a:p>
          <a:p>
            <a:r>
              <a:rPr lang="fr-CA" dirty="0"/>
              <a:t>Comment se croise-t-on les mains</a:t>
            </a:r>
            <a:r>
              <a:rPr lang="fr-CA" dirty="0" smtClean="0"/>
              <a:t>? </a:t>
            </a:r>
            <a:r>
              <a:rPr lang="fr-CA" dirty="0" smtClean="0">
                <a:sym typeface="Wingdings"/>
              </a:rPr>
              <a:t> </a:t>
            </a:r>
            <a:r>
              <a:rPr lang="fr-CA" i="1" dirty="0" smtClean="0">
                <a:sym typeface="Wingdings"/>
              </a:rPr>
              <a:t>G ou g</a:t>
            </a:r>
            <a:endParaRPr lang="fr-CA" i="1" dirty="0"/>
          </a:p>
          <a:p>
            <a:r>
              <a:rPr lang="fr-CA" dirty="0"/>
              <a:t>attachement des lobes </a:t>
            </a:r>
            <a:r>
              <a:rPr lang="fr-CA" dirty="0" smtClean="0"/>
              <a:t>d’oreilles </a:t>
            </a:r>
            <a:r>
              <a:rPr lang="fr-CA" dirty="0" smtClean="0">
                <a:sym typeface="Wingdings"/>
              </a:rPr>
              <a:t> D ou d</a:t>
            </a:r>
            <a:endParaRPr lang="fr-CA" dirty="0"/>
          </a:p>
          <a:p>
            <a:r>
              <a:rPr lang="fr-CA" dirty="0"/>
              <a:t>ligne des cheveux en </a:t>
            </a:r>
            <a:r>
              <a:rPr lang="fr-CA" dirty="0" smtClean="0"/>
              <a:t>V </a:t>
            </a:r>
            <a:r>
              <a:rPr lang="fr-CA" dirty="0" smtClean="0">
                <a:sym typeface="Wingdings"/>
              </a:rPr>
              <a:t> V ou v</a:t>
            </a:r>
            <a:endParaRPr lang="fr-CA" dirty="0"/>
          </a:p>
          <a:p>
            <a:r>
              <a:rPr lang="fr-CA" dirty="0"/>
              <a:t>présence des </a:t>
            </a:r>
            <a:r>
              <a:rPr lang="fr-CA" dirty="0" smtClean="0"/>
              <a:t>fossettes </a:t>
            </a:r>
            <a:r>
              <a:rPr lang="fr-CA" dirty="0" smtClean="0">
                <a:sym typeface="Wingdings"/>
              </a:rPr>
              <a:t> F ou f</a:t>
            </a:r>
            <a:endParaRPr lang="fr-CA" dirty="0"/>
          </a:p>
          <a:p>
            <a:r>
              <a:rPr lang="fr-CA" dirty="0"/>
              <a:t>taches de </a:t>
            </a:r>
            <a:r>
              <a:rPr lang="fr-CA" dirty="0" smtClean="0"/>
              <a:t>rousseur </a:t>
            </a:r>
            <a:r>
              <a:rPr lang="fr-CA" dirty="0" smtClean="0">
                <a:sym typeface="Wingdings"/>
              </a:rPr>
              <a:t> </a:t>
            </a:r>
            <a:r>
              <a:rPr lang="fr-CA" dirty="0" err="1" smtClean="0">
                <a:sym typeface="Wingdings"/>
              </a:rPr>
              <a:t>T</a:t>
            </a:r>
            <a:r>
              <a:rPr lang="fr-CA" dirty="0" smtClean="0">
                <a:sym typeface="Wingdings"/>
              </a:rPr>
              <a:t> ou </a:t>
            </a:r>
            <a:r>
              <a:rPr lang="fr-CA" dirty="0" err="1" smtClean="0">
                <a:sym typeface="Wingdings"/>
              </a:rPr>
              <a:t>t</a:t>
            </a:r>
            <a:endParaRPr lang="fr-CA" dirty="0"/>
          </a:p>
          <a:p>
            <a:r>
              <a:rPr lang="fr-CA" dirty="0"/>
              <a:t>cheveux bouclés ou </a:t>
            </a:r>
            <a:r>
              <a:rPr lang="fr-CA" dirty="0" smtClean="0"/>
              <a:t>frisés </a:t>
            </a:r>
            <a:r>
              <a:rPr lang="fr-CA" dirty="0" smtClean="0">
                <a:sym typeface="Wingdings"/>
              </a:rPr>
              <a:t> </a:t>
            </a:r>
            <a:r>
              <a:rPr lang="fr-CA" i="1" dirty="0" smtClean="0">
                <a:sym typeface="Wingdings"/>
              </a:rPr>
              <a:t>B ou b</a:t>
            </a:r>
            <a:endParaRPr lang="fr-CA" i="1" dirty="0"/>
          </a:p>
          <a:p>
            <a:r>
              <a:rPr lang="fr-CA" dirty="0" smtClean="0"/>
              <a:t>Daltonisme </a:t>
            </a:r>
            <a:r>
              <a:rPr lang="fr-CA" dirty="0" smtClean="0">
                <a:sym typeface="Wingdings"/>
              </a:rPr>
              <a:t> traits liés au sexe </a:t>
            </a:r>
            <a:r>
              <a:rPr lang="fr-CA" dirty="0" err="1" smtClean="0">
                <a:sym typeface="Wingdings"/>
              </a:rPr>
              <a:t>X</a:t>
            </a:r>
            <a:r>
              <a:rPr lang="fr-CA" baseline="30000" dirty="0" err="1" smtClean="0">
                <a:sym typeface="Wingdings"/>
              </a:rPr>
              <a:t>d</a:t>
            </a:r>
            <a:r>
              <a:rPr lang="fr-CA" dirty="0" smtClean="0">
                <a:sym typeface="Wingdings"/>
              </a:rPr>
              <a:t> ou X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184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fr-CA" dirty="0" smtClean="0"/>
              <a:t>Nos caractères sont contrôlés par l’interaction d’un ou de plusieurs gènes.</a:t>
            </a:r>
          </a:p>
          <a:p>
            <a:pPr lvl="1">
              <a:buFont typeface="Arial"/>
              <a:buChar char="•"/>
            </a:pPr>
            <a:r>
              <a:rPr lang="fr-CA" dirty="0" smtClean="0"/>
              <a:t>Pour l’étude de la génétique en 9</a:t>
            </a:r>
            <a:r>
              <a:rPr lang="fr-CA" baseline="30000" dirty="0" smtClean="0"/>
              <a:t>e</a:t>
            </a:r>
            <a:r>
              <a:rPr lang="fr-CA" dirty="0" smtClean="0"/>
              <a:t> on dira que les caractères sont contrôlés par un gène</a:t>
            </a:r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379" y="3662508"/>
            <a:ext cx="2956634" cy="27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50166"/>
          </a:xfrm>
        </p:spPr>
        <p:txBody>
          <a:bodyPr/>
          <a:lstStyle/>
          <a:p>
            <a:r>
              <a:rPr lang="fr-CA" dirty="0" smtClean="0"/>
              <a:t>En général, on peut avoir plusieurs versions d’un gène.</a:t>
            </a:r>
          </a:p>
          <a:p>
            <a:pPr lvl="1"/>
            <a:r>
              <a:rPr lang="fr-CA" dirty="0" smtClean="0"/>
              <a:t>2 versions (en 9</a:t>
            </a:r>
            <a:r>
              <a:rPr lang="fr-CA" baseline="30000" dirty="0" smtClean="0"/>
              <a:t>e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chaque version est appelé un </a:t>
            </a:r>
            <a:r>
              <a:rPr lang="fr-CA" b="1" dirty="0" smtClean="0"/>
              <a:t>allèle</a:t>
            </a:r>
            <a:endParaRPr lang="fr-CA" dirty="0" smtClean="0"/>
          </a:p>
          <a:p>
            <a:pPr marL="457200" lvl="1" indent="0">
              <a:buNone/>
            </a:pPr>
            <a:endParaRPr lang="fr-CA" dirty="0"/>
          </a:p>
          <a:p>
            <a:r>
              <a:rPr lang="fr-CA" dirty="0" smtClean="0"/>
              <a:t>Un allèle peut être;</a:t>
            </a:r>
          </a:p>
          <a:p>
            <a:pPr lvl="1"/>
            <a:r>
              <a:rPr lang="fr-CA" b="1" dirty="0" smtClean="0"/>
              <a:t>Dominant</a:t>
            </a:r>
          </a:p>
          <a:p>
            <a:pPr lvl="1"/>
            <a:r>
              <a:rPr lang="fr-CA" b="1" dirty="0" smtClean="0"/>
              <a:t>récessif</a:t>
            </a:r>
          </a:p>
          <a:p>
            <a:pPr lvl="1"/>
            <a:endParaRPr lang="fr-CA" dirty="0"/>
          </a:p>
          <a:p>
            <a:r>
              <a:rPr lang="fr-CA" dirty="0" smtClean="0"/>
              <a:t>Retrouvé au même locus</a:t>
            </a:r>
          </a:p>
          <a:p>
            <a:pPr lvl="1"/>
            <a:r>
              <a:rPr lang="fr-CA" dirty="0" smtClean="0"/>
              <a:t>(place sur le chromosome)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778" y="3777893"/>
            <a:ext cx="4068712" cy="28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0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955991"/>
          </a:xfrm>
        </p:spPr>
        <p:txBody>
          <a:bodyPr/>
          <a:lstStyle/>
          <a:p>
            <a:r>
              <a:rPr lang="fr-CA" dirty="0" smtClean="0"/>
              <a:t>L’allèle </a:t>
            </a:r>
            <a:r>
              <a:rPr lang="fr-CA" b="1" dirty="0" smtClean="0"/>
              <a:t>dominant </a:t>
            </a:r>
            <a:r>
              <a:rPr lang="fr-CA" dirty="0" smtClean="0"/>
              <a:t>sera toujours exprimé avant l’allèle récessif</a:t>
            </a:r>
          </a:p>
          <a:p>
            <a:r>
              <a:rPr lang="fr-CA" dirty="0" smtClean="0"/>
              <a:t>L’allèle </a:t>
            </a:r>
            <a:r>
              <a:rPr lang="fr-CA" b="1" dirty="0" smtClean="0"/>
              <a:t>récessif </a:t>
            </a:r>
            <a:r>
              <a:rPr lang="fr-CA" dirty="0" smtClean="0"/>
              <a:t>est seulement exprimé </a:t>
            </a:r>
            <a:r>
              <a:rPr lang="fr-CA" b="1" dirty="0" smtClean="0"/>
              <a:t>sans allèle dominant</a:t>
            </a:r>
          </a:p>
          <a:p>
            <a:pPr lvl="1"/>
            <a:r>
              <a:rPr lang="fr-CA" b="1" dirty="0" smtClean="0"/>
              <a:t>ex: </a:t>
            </a:r>
            <a:r>
              <a:rPr lang="fr-CA" dirty="0" smtClean="0"/>
              <a:t>on dit que les cheveux foncés dominent sur les cheveux clairs</a:t>
            </a:r>
            <a:endParaRPr lang="fr-CA" dirty="0"/>
          </a:p>
          <a:p>
            <a:pPr lvl="2"/>
            <a:r>
              <a:rPr lang="fr-CA" dirty="0" smtClean="0"/>
              <a:t>quelqu’un qui a les cheveux clairs, a-t-il l’allèle pour les cheveux foncés?</a:t>
            </a:r>
          </a:p>
          <a:p>
            <a:pPr lvl="2"/>
            <a:r>
              <a:rPr lang="fr-CA" dirty="0"/>
              <a:t>quelqu’un qui a les cheveux </a:t>
            </a:r>
            <a:r>
              <a:rPr lang="fr-CA" dirty="0" smtClean="0"/>
              <a:t>foncés, </a:t>
            </a:r>
            <a:r>
              <a:rPr lang="fr-CA" dirty="0"/>
              <a:t>a-t-il l’allèle pour les cheveux </a:t>
            </a:r>
            <a:r>
              <a:rPr lang="fr-CA" dirty="0" smtClean="0"/>
              <a:t>clairs?</a:t>
            </a:r>
            <a:endParaRPr lang="fr-CA" dirty="0"/>
          </a:p>
          <a:p>
            <a:pPr lvl="2"/>
            <a:endParaRPr lang="fr-CA" dirty="0" smtClean="0"/>
          </a:p>
          <a:p>
            <a:pPr lvl="2"/>
            <a:endParaRPr lang="fr-CA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90504"/>
          </a:xfrm>
        </p:spPr>
        <p:txBody>
          <a:bodyPr/>
          <a:lstStyle/>
          <a:p>
            <a:r>
              <a:rPr lang="fr-CA" dirty="0" smtClean="0"/>
              <a:t>allèle est représenté par la première lettre du trait </a:t>
            </a:r>
            <a:r>
              <a:rPr lang="fr-CA" b="1" dirty="0" smtClean="0"/>
              <a:t>dominant</a:t>
            </a:r>
            <a:r>
              <a:rPr lang="fr-CA" dirty="0" smtClean="0"/>
              <a:t>.</a:t>
            </a:r>
          </a:p>
          <a:p>
            <a:pPr lvl="1"/>
            <a:r>
              <a:rPr lang="fr-CA" dirty="0" smtClean="0"/>
              <a:t>gène: Fossettes (</a:t>
            </a:r>
            <a:r>
              <a:rPr lang="fr-CA" dirty="0" err="1" smtClean="0"/>
              <a:t>dimples</a:t>
            </a:r>
            <a:r>
              <a:rPr lang="fr-CA" dirty="0" smtClean="0"/>
              <a:t>)</a:t>
            </a:r>
          </a:p>
          <a:p>
            <a:pPr lvl="2"/>
            <a:r>
              <a:rPr lang="fr-CA" dirty="0" smtClean="0"/>
              <a:t>allèles : F (présence des fossettes) et f (absence de fossettes)</a:t>
            </a:r>
          </a:p>
          <a:p>
            <a:pPr lvl="2"/>
            <a:r>
              <a:rPr lang="fr-CA" dirty="0" smtClean="0"/>
              <a:t>on choisit la lettre F pour représenter les allèles du gène qui contrôle les fossettes</a:t>
            </a:r>
          </a:p>
          <a:p>
            <a:pPr marL="914400" lvl="2" indent="0">
              <a:buNone/>
            </a:pPr>
            <a:endParaRPr lang="fr-CA" dirty="0" smtClean="0"/>
          </a:p>
          <a:p>
            <a:pPr lvl="2"/>
            <a:endParaRPr lang="fr-CA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013" y="3987913"/>
            <a:ext cx="33020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343626"/>
            <a:ext cx="2108087" cy="21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>
            <a:normAutofit/>
          </a:bodyPr>
          <a:lstStyle/>
          <a:p>
            <a:r>
              <a:rPr lang="fr-CA" dirty="0" smtClean="0"/>
              <a:t>L’allèle </a:t>
            </a:r>
            <a:r>
              <a:rPr lang="fr-CA" b="1" dirty="0" smtClean="0"/>
              <a:t>récessif</a:t>
            </a:r>
            <a:r>
              <a:rPr lang="fr-CA" dirty="0" smtClean="0"/>
              <a:t> est représenté </a:t>
            </a:r>
            <a:r>
              <a:rPr lang="fr-CA" b="1" dirty="0" smtClean="0"/>
              <a:t>par la même lettre</a:t>
            </a:r>
            <a:r>
              <a:rPr lang="fr-CA" dirty="0" smtClean="0"/>
              <a:t>, mais en lettres minuscule.</a:t>
            </a:r>
          </a:p>
          <a:p>
            <a:pPr lvl="1"/>
            <a:r>
              <a:rPr lang="fr-CA" dirty="0" smtClean="0"/>
              <a:t>f désigne l’allèle d’absence des fossettes</a:t>
            </a:r>
          </a:p>
          <a:p>
            <a:pPr lvl="1"/>
            <a:endParaRPr lang="fr-CA" dirty="0"/>
          </a:p>
          <a:p>
            <a:pPr lvl="1"/>
            <a:r>
              <a:rPr lang="fr-CA" dirty="0" smtClean="0"/>
              <a:t>ex 2: gène </a:t>
            </a:r>
            <a:r>
              <a:rPr lang="fr-CA" dirty="0" smtClean="0">
                <a:sym typeface="Wingdings"/>
              </a:rPr>
              <a:t> les lobes d’oreilles</a:t>
            </a:r>
          </a:p>
          <a:p>
            <a:pPr lvl="1"/>
            <a:r>
              <a:rPr lang="fr-CA" b="1" dirty="0" smtClean="0">
                <a:sym typeface="Wingdings"/>
              </a:rPr>
              <a:t>D </a:t>
            </a:r>
            <a:r>
              <a:rPr lang="fr-CA" dirty="0" smtClean="0">
                <a:sym typeface="Wingdings"/>
              </a:rPr>
              <a:t>est l’allèle dominant qui signifie </a:t>
            </a:r>
            <a:r>
              <a:rPr lang="fr-CA" b="1" dirty="0" smtClean="0">
                <a:sym typeface="Wingdings"/>
              </a:rPr>
              <a:t>Détaché</a:t>
            </a:r>
          </a:p>
          <a:p>
            <a:pPr lvl="1"/>
            <a:r>
              <a:rPr lang="fr-CA" b="1" dirty="0" smtClean="0">
                <a:sym typeface="Wingdings"/>
              </a:rPr>
              <a:t>d</a:t>
            </a:r>
            <a:r>
              <a:rPr lang="fr-CA" dirty="0" smtClean="0">
                <a:sym typeface="Wingdings"/>
              </a:rPr>
              <a:t> est l’allèle récessif qui signifie </a:t>
            </a:r>
            <a:r>
              <a:rPr lang="fr-CA" b="1" dirty="0" smtClean="0">
                <a:sym typeface="Wingdings"/>
              </a:rPr>
              <a:t>attaché</a:t>
            </a:r>
            <a:endParaRPr lang="fr-CA" dirty="0" smtClean="0">
              <a:sym typeface="Wingdings"/>
            </a:endParaRPr>
          </a:p>
          <a:p>
            <a:pPr lvl="1"/>
            <a:endParaRPr lang="fr-CA" b="1" dirty="0">
              <a:sym typeface="Wingdings"/>
            </a:endParaRPr>
          </a:p>
          <a:p>
            <a:pPr lvl="1"/>
            <a:r>
              <a:rPr lang="fr-CA" b="1" dirty="0" smtClean="0">
                <a:sym typeface="Wingdings"/>
              </a:rPr>
              <a:t>Que seraient les allèles qui contrôle la forme des auriculaires (petits doigts)</a:t>
            </a:r>
            <a:r>
              <a:rPr lang="fr-CA" b="1" dirty="0">
                <a:sym typeface="Wingdings"/>
              </a:rPr>
              <a:t>?</a:t>
            </a:r>
            <a:r>
              <a:rPr lang="fr-CA" b="1" dirty="0" smtClean="0">
                <a:sym typeface="Wingdings"/>
              </a:rPr>
              <a:t> Ils peuvent être croches ou droits. On dit que les auriculaires croches est un trait dominant</a:t>
            </a:r>
            <a:endParaRPr lang="fr-CA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H. La dominance et la récessivité</a:t>
            </a:r>
          </a:p>
        </p:txBody>
      </p:sp>
    </p:spTree>
    <p:extLst>
      <p:ext uri="{BB962C8B-B14F-4D97-AF65-F5344CB8AC3E}">
        <p14:creationId xmlns:p14="http://schemas.microsoft.com/office/powerpoint/2010/main" val="13140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488</TotalTime>
  <Words>1649</Words>
  <Application>Microsoft Macintosh PowerPoint</Application>
  <PresentationFormat>On-screen Show (4:3)</PresentationFormat>
  <Paragraphs>202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Inkwell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PowerPoint Presentation</vt:lpstr>
      <vt:lpstr>H. La dominance et la récessivité</vt:lpstr>
      <vt:lpstr>H. La dominance et la récessivité</vt:lpstr>
      <vt:lpstr>H. La dominance et la récessivité</vt:lpstr>
      <vt:lpstr>H. La dominance et la récessivité</vt:lpstr>
      <vt:lpstr>H. La dominance et la récessivité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 La dominance et la récessivité</dc:title>
  <dc:creator>Benoit Carriere</dc:creator>
  <cp:lastModifiedBy>Benoit Carriere</cp:lastModifiedBy>
  <cp:revision>39</cp:revision>
  <dcterms:created xsi:type="dcterms:W3CDTF">2014-10-14T14:34:22Z</dcterms:created>
  <dcterms:modified xsi:type="dcterms:W3CDTF">2014-10-20T20:14:56Z</dcterms:modified>
</cp:coreProperties>
</file>