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84" r:id="rId11"/>
    <p:sldId id="285" r:id="rId12"/>
    <p:sldId id="286" r:id="rId13"/>
    <p:sldId id="287" r:id="rId14"/>
    <p:sldId id="288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4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13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3" r:id="rId46"/>
    <p:sldId id="303" r:id="rId47"/>
    <p:sldId id="304" r:id="rId48"/>
    <p:sldId id="305" r:id="rId49"/>
    <p:sldId id="306" r:id="rId50"/>
    <p:sldId id="322" r:id="rId51"/>
    <p:sldId id="307" r:id="rId52"/>
    <p:sldId id="308" r:id="rId53"/>
    <p:sldId id="309" r:id="rId54"/>
    <p:sldId id="310" r:id="rId55"/>
    <p:sldId id="312" r:id="rId56"/>
    <p:sldId id="311" r:id="rId57"/>
    <p:sldId id="324" r:id="rId58"/>
    <p:sldId id="325" r:id="rId59"/>
    <p:sldId id="326" r:id="rId60"/>
    <p:sldId id="327" r:id="rId61"/>
    <p:sldId id="328" r:id="rId62"/>
    <p:sldId id="32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E24F-CF18-E646-A6D9-7916A6BEFD09}" type="datetimeFigureOut">
              <a:rPr lang="en-US" smtClean="0"/>
              <a:t>15-04-22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2BB7B-41ED-AF46-987D-C8E5E047BA7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8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2BB7B-41ED-AF46-987D-C8E5E047BA76}" type="slidenum">
              <a:rPr lang="fr-CA" smtClean="0"/>
              <a:t>51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424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15-04-22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15-04-22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15-04-22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15-04-22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ixxJtJPVXk" TargetMode="Externa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2ogMUDBaf4" TargetMode="Externa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Module 2 – La chimie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010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399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32990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/>
              <a:t>Le plus </a:t>
            </a:r>
            <a:r>
              <a:rPr lang="en-US" dirty="0" err="1"/>
              <a:t>gros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n'a</a:t>
            </a:r>
            <a:r>
              <a:rPr lang="en-US" dirty="0"/>
              <a:t> </a:t>
            </a:r>
            <a:r>
              <a:rPr lang="en-US" dirty="0" err="1"/>
              <a:t>qu'un</a:t>
            </a:r>
            <a:r>
              <a:rPr lang="en-US" dirty="0"/>
              <a:t> </a:t>
            </a:r>
            <a:r>
              <a:rPr lang="en-US" dirty="0" err="1"/>
              <a:t>diamètre</a:t>
            </a:r>
            <a:r>
              <a:rPr lang="en-US" dirty="0"/>
              <a:t> de 0,0000005 mm. 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constitue</a:t>
            </a:r>
            <a:r>
              <a:rPr lang="en-US" dirty="0"/>
              <a:t>́ de </a:t>
            </a:r>
            <a:r>
              <a:rPr lang="en-US" dirty="0" err="1"/>
              <a:t>trois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particules</a:t>
            </a:r>
            <a:r>
              <a:rPr lang="en-US" dirty="0"/>
              <a:t> </a:t>
            </a:r>
            <a:r>
              <a:rPr lang="en-US" dirty="0" err="1" smtClean="0"/>
              <a:t>subatomiques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smtClean="0"/>
              <a:t>protons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les </a:t>
            </a:r>
            <a:r>
              <a:rPr lang="en-US" dirty="0" err="1" smtClean="0"/>
              <a:t>électrons</a:t>
            </a:r>
            <a:endParaRPr lang="en-US" dirty="0"/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16" y="3651048"/>
            <a:ext cx="4137505" cy="2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2885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noyau</a:t>
            </a:r>
            <a:r>
              <a:rPr lang="en-US" dirty="0"/>
              <a:t>, </a:t>
            </a:r>
            <a:r>
              <a:rPr lang="en-US" dirty="0" err="1"/>
              <a:t>très</a:t>
            </a:r>
            <a:r>
              <a:rPr lang="en-US" dirty="0"/>
              <a:t> dense, </a:t>
            </a:r>
            <a:r>
              <a:rPr lang="en-US" dirty="0" err="1"/>
              <a:t>est</a:t>
            </a:r>
            <a:r>
              <a:rPr lang="en-US" dirty="0"/>
              <a:t> au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1"/>
            <a:r>
              <a:rPr lang="en-US" dirty="0" err="1" smtClean="0"/>
              <a:t>renferme</a:t>
            </a:r>
            <a:r>
              <a:rPr lang="en-US" dirty="0" smtClean="0"/>
              <a:t> </a:t>
            </a:r>
            <a:r>
              <a:rPr lang="en-US" dirty="0"/>
              <a:t>les protons et les </a:t>
            </a:r>
            <a:r>
              <a:rPr lang="en-US" dirty="0" smtClean="0"/>
              <a:t>neutrons.</a:t>
            </a:r>
          </a:p>
          <a:p>
            <a:r>
              <a:rPr lang="en-US" dirty="0" smtClean="0"/>
              <a:t>Les </a:t>
            </a:r>
            <a:r>
              <a:rPr lang="en-US" dirty="0" err="1"/>
              <a:t>électrons</a:t>
            </a:r>
            <a:r>
              <a:rPr lang="en-US" dirty="0"/>
              <a:t>, </a:t>
            </a:r>
            <a:r>
              <a:rPr lang="en-US" dirty="0" err="1"/>
              <a:t>très</a:t>
            </a:r>
            <a:r>
              <a:rPr lang="en-US" dirty="0"/>
              <a:t> </a:t>
            </a:r>
            <a:r>
              <a:rPr lang="en-US" dirty="0" err="1"/>
              <a:t>légers</a:t>
            </a:r>
            <a:r>
              <a:rPr lang="en-US" dirty="0"/>
              <a:t>, </a:t>
            </a:r>
            <a:r>
              <a:rPr lang="en-US" dirty="0" err="1"/>
              <a:t>sont</a:t>
            </a:r>
            <a:r>
              <a:rPr lang="en-US" dirty="0"/>
              <a:t> en </a:t>
            </a:r>
            <a:r>
              <a:rPr lang="en-US" dirty="0" err="1"/>
              <a:t>perpétuel</a:t>
            </a:r>
            <a:r>
              <a:rPr lang="en-US" dirty="0"/>
              <a:t> </a:t>
            </a:r>
            <a:r>
              <a:rPr lang="en-US" dirty="0" err="1"/>
              <a:t>mouvement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énorme</a:t>
            </a:r>
            <a:r>
              <a:rPr lang="en-US" dirty="0"/>
              <a:t> « </a:t>
            </a:r>
            <a:r>
              <a:rPr lang="en-US" dirty="0" err="1"/>
              <a:t>nuage</a:t>
            </a:r>
            <a:r>
              <a:rPr lang="en-US" dirty="0"/>
              <a:t> » qui </a:t>
            </a:r>
            <a:r>
              <a:rPr lang="en-US" dirty="0" err="1"/>
              <a:t>entoure</a:t>
            </a:r>
            <a:r>
              <a:rPr lang="en-US" dirty="0"/>
              <a:t> le </a:t>
            </a:r>
            <a:r>
              <a:rPr lang="en-US" dirty="0" err="1"/>
              <a:t>noyau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On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de « couches » </a:t>
            </a:r>
            <a:r>
              <a:rPr lang="en-US" dirty="0" err="1"/>
              <a:t>ou</a:t>
            </a:r>
            <a:r>
              <a:rPr lang="en-US" dirty="0"/>
              <a:t> d' « </a:t>
            </a:r>
            <a:r>
              <a:rPr lang="en-US" dirty="0" err="1"/>
              <a:t>orbitales</a:t>
            </a:r>
            <a:r>
              <a:rPr lang="en-US" dirty="0"/>
              <a:t> » en rapport avec la zone </a:t>
            </a:r>
            <a:r>
              <a:rPr lang="en-US" dirty="0" err="1"/>
              <a:t>ou</a:t>
            </a:r>
            <a:r>
              <a:rPr lang="en-US" dirty="0"/>
              <a:t>̀ se </a:t>
            </a:r>
            <a:r>
              <a:rPr lang="en-US" dirty="0" err="1"/>
              <a:t>promènent</a:t>
            </a:r>
            <a:r>
              <a:rPr lang="en-US" dirty="0"/>
              <a:t> les </a:t>
            </a:r>
            <a:r>
              <a:rPr lang="en-US" dirty="0" err="1"/>
              <a:t>électrons</a:t>
            </a:r>
            <a:r>
              <a:rPr lang="en-US" dirty="0"/>
              <a:t>.) </a:t>
            </a:r>
            <a:endParaRPr lang="en-US" dirty="0" smtClean="0"/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9" y="3520372"/>
            <a:ext cx="2644365" cy="2824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42" y="3623643"/>
            <a:ext cx="4086861" cy="26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2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0465"/>
            <a:ext cx="7315200" cy="1869010"/>
          </a:xfrm>
        </p:spPr>
        <p:txBody>
          <a:bodyPr/>
          <a:lstStyle/>
          <a:p>
            <a:r>
              <a:rPr lang="en-US" dirty="0"/>
              <a:t>Si on </a:t>
            </a:r>
            <a:r>
              <a:rPr lang="en-US" dirty="0" err="1"/>
              <a:t>représente</a:t>
            </a:r>
            <a:r>
              <a:rPr lang="en-US" dirty="0"/>
              <a:t> </a:t>
            </a:r>
            <a:r>
              <a:rPr lang="en-US" dirty="0" err="1"/>
              <a:t>l'atome</a:t>
            </a:r>
            <a:r>
              <a:rPr lang="en-US" dirty="0"/>
              <a:t> en </a:t>
            </a:r>
            <a:r>
              <a:rPr lang="en-US" dirty="0" err="1"/>
              <a:t>entier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un champ de </a:t>
            </a:r>
            <a:r>
              <a:rPr lang="en-US" dirty="0" smtClean="0"/>
              <a:t>football</a:t>
            </a:r>
          </a:p>
          <a:p>
            <a:pPr lvl="1"/>
            <a:r>
              <a:rPr lang="en-US" dirty="0" smtClean="0"/>
              <a:t>le </a:t>
            </a:r>
            <a:r>
              <a:rPr lang="en-US" dirty="0" err="1"/>
              <a:t>noyau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 à </a:t>
            </a:r>
            <a:r>
              <a:rPr lang="en-US" dirty="0" err="1"/>
              <a:t>être</a:t>
            </a:r>
            <a:r>
              <a:rPr lang="en-US" dirty="0"/>
              <a:t> un petit </a:t>
            </a:r>
            <a:r>
              <a:rPr lang="en-US" dirty="0" err="1"/>
              <a:t>pois</a:t>
            </a:r>
            <a:r>
              <a:rPr lang="en-US" dirty="0"/>
              <a:t> au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1"/>
            <a:r>
              <a:rPr lang="en-US" dirty="0" smtClean="0"/>
              <a:t>les </a:t>
            </a:r>
            <a:r>
              <a:rPr lang="en-US" dirty="0" err="1"/>
              <a:t>électrons</a:t>
            </a:r>
            <a:r>
              <a:rPr lang="en-US" dirty="0"/>
              <a:t> de </a:t>
            </a:r>
            <a:r>
              <a:rPr lang="en-US" dirty="0" err="1"/>
              <a:t>minuscules</a:t>
            </a:r>
            <a:r>
              <a:rPr lang="en-US" dirty="0"/>
              <a:t> </a:t>
            </a:r>
            <a:r>
              <a:rPr lang="en-US" dirty="0" err="1"/>
              <a:t>moustiques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smtClean="0"/>
              <a:t>champ</a:t>
            </a:r>
          </a:p>
          <a:p>
            <a:pPr lvl="1"/>
            <a:r>
              <a:rPr lang="en-US" dirty="0" smtClean="0"/>
              <a:t>Le </a:t>
            </a:r>
            <a:r>
              <a:rPr lang="en-US" dirty="0" err="1"/>
              <a:t>restant</a:t>
            </a:r>
            <a:r>
              <a:rPr lang="en-US" dirty="0"/>
              <a:t> de </a:t>
            </a:r>
            <a:r>
              <a:rPr lang="en-US" dirty="0" err="1"/>
              <a:t>l'atome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du vide. 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68" y="3796631"/>
            <a:ext cx="3812983" cy="23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4175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0149"/>
            <a:ext cx="7315200" cy="4355535"/>
          </a:xfrm>
        </p:spPr>
        <p:txBody>
          <a:bodyPr>
            <a:normAutofit lnSpcReduction="10000"/>
          </a:bodyPr>
          <a:lstStyle/>
          <a:p>
            <a:r>
              <a:rPr lang="fr-CA" u="sng" dirty="0" smtClean="0"/>
              <a:t>La charge</a:t>
            </a:r>
            <a:endParaRPr lang="fr-CA" dirty="0" smtClean="0"/>
          </a:p>
          <a:p>
            <a:pPr lvl="1"/>
            <a:r>
              <a:rPr lang="fr-CA" dirty="0"/>
              <a:t>Les particules ayant une charge semblable se </a:t>
            </a:r>
            <a:r>
              <a:rPr lang="fr-CA" dirty="0" smtClean="0"/>
              <a:t>repoussent.</a:t>
            </a:r>
          </a:p>
          <a:p>
            <a:pPr lvl="1"/>
            <a:r>
              <a:rPr lang="fr-CA" dirty="0" smtClean="0"/>
              <a:t>Les </a:t>
            </a:r>
            <a:r>
              <a:rPr lang="fr-CA" dirty="0"/>
              <a:t>particules ayant une charge </a:t>
            </a:r>
            <a:r>
              <a:rPr lang="fr-CA" dirty="0" err="1"/>
              <a:t>opposée</a:t>
            </a:r>
            <a:r>
              <a:rPr lang="fr-CA" dirty="0"/>
              <a:t> </a:t>
            </a:r>
            <a:r>
              <a:rPr lang="fr-CA" dirty="0" smtClean="0"/>
              <a:t>s'attirent.</a:t>
            </a:r>
          </a:p>
          <a:p>
            <a:pPr lvl="1"/>
            <a:r>
              <a:rPr lang="fr-CA" dirty="0" smtClean="0"/>
              <a:t>Les </a:t>
            </a:r>
            <a:r>
              <a:rPr lang="fr-CA" dirty="0"/>
              <a:t>particules sans charge ou « neutres » ne subissent ni attraction ni </a:t>
            </a:r>
            <a:r>
              <a:rPr lang="fr-CA" dirty="0" smtClean="0"/>
              <a:t>répulsion.</a:t>
            </a:r>
          </a:p>
          <a:p>
            <a:pPr marL="320040" lvl="1" indent="0">
              <a:buNone/>
            </a:pPr>
            <a:endParaRPr lang="fr-CA" dirty="0" smtClean="0"/>
          </a:p>
          <a:p>
            <a:r>
              <a:rPr lang="fr-CA" dirty="0" smtClean="0"/>
              <a:t>Il </a:t>
            </a:r>
            <a:r>
              <a:rPr lang="fr-CA" dirty="0"/>
              <a:t>existe deux sortes de </a:t>
            </a:r>
            <a:r>
              <a:rPr lang="fr-CA" dirty="0" smtClean="0"/>
              <a:t>charge</a:t>
            </a:r>
            <a:endParaRPr lang="fr-CA" dirty="0"/>
          </a:p>
          <a:p>
            <a:pPr lvl="1"/>
            <a:r>
              <a:rPr lang="fr-CA" dirty="0" smtClean="0"/>
              <a:t>positive</a:t>
            </a:r>
          </a:p>
          <a:p>
            <a:pPr lvl="1"/>
            <a:r>
              <a:rPr lang="fr-CA" dirty="0" err="1" smtClean="0"/>
              <a:t>négative</a:t>
            </a:r>
            <a:endParaRPr lang="fr-CA" dirty="0" smtClean="0"/>
          </a:p>
          <a:p>
            <a:pPr lvl="1"/>
            <a:endParaRPr lang="fr-CA" dirty="0"/>
          </a:p>
          <a:p>
            <a:r>
              <a:rPr lang="fr-CA" dirty="0" smtClean="0"/>
              <a:t>Dans </a:t>
            </a:r>
            <a:r>
              <a:rPr lang="fr-CA" dirty="0"/>
              <a:t>l'atome, le proton a une charge </a:t>
            </a:r>
            <a:r>
              <a:rPr lang="fr-CA" dirty="0" smtClean="0"/>
              <a:t>positive</a:t>
            </a:r>
            <a:endParaRPr lang="fr-CA" dirty="0"/>
          </a:p>
          <a:p>
            <a:r>
              <a:rPr lang="fr-CA" dirty="0" smtClean="0"/>
              <a:t>l’</a:t>
            </a:r>
            <a:r>
              <a:rPr lang="fr-CA" dirty="0" err="1" smtClean="0"/>
              <a:t>électron</a:t>
            </a:r>
            <a:r>
              <a:rPr lang="fr-CA" dirty="0" smtClean="0"/>
              <a:t> </a:t>
            </a:r>
            <a:r>
              <a:rPr lang="fr-CA" dirty="0"/>
              <a:t>a une charge </a:t>
            </a:r>
            <a:r>
              <a:rPr lang="fr-CA" dirty="0" err="1" smtClean="0"/>
              <a:t>négative</a:t>
            </a:r>
            <a:endParaRPr lang="fr-CA" dirty="0"/>
          </a:p>
          <a:p>
            <a:r>
              <a:rPr lang="fr-CA" dirty="0" smtClean="0"/>
              <a:t>le </a:t>
            </a:r>
            <a:r>
              <a:rPr lang="fr-CA" dirty="0"/>
              <a:t>neutron n'a aucune charge. </a:t>
            </a:r>
          </a:p>
          <a:p>
            <a:endParaRPr lang="fr-CA" u="sng" dirty="0"/>
          </a:p>
        </p:txBody>
      </p:sp>
    </p:spTree>
    <p:extLst>
      <p:ext uri="{BB962C8B-B14F-4D97-AF65-F5344CB8AC3E}">
        <p14:creationId xmlns:p14="http://schemas.microsoft.com/office/powerpoint/2010/main" val="16103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7663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57" y="2753895"/>
            <a:ext cx="4484075" cy="2941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33" y="2098842"/>
            <a:ext cx="3622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dirty="0" smtClean="0"/>
              <a:t>Le noyau est donc chargé +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Le ‘nuage’ est chargé –</a:t>
            </a:r>
          </a:p>
          <a:p>
            <a:pPr marL="285750" indent="-285750">
              <a:buFont typeface="Arial"/>
              <a:buChar char="•"/>
            </a:pPr>
            <a:endParaRPr lang="fr-CA" dirty="0"/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La force électrique attire le nuage d’électrons au noyau</a:t>
            </a:r>
          </a:p>
          <a:p>
            <a:pPr marL="285750" indent="-285750">
              <a:buFont typeface="Arial"/>
              <a:buChar char="•"/>
            </a:pPr>
            <a:endParaRPr lang="fr-CA" dirty="0" smtClean="0"/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Mais pourquoi alors est-ce que les protons ne se repoussent pas?</a:t>
            </a:r>
          </a:p>
          <a:p>
            <a:endParaRPr lang="fr-CA" dirty="0"/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Le noyau est tenu ensemble par l’</a:t>
            </a:r>
            <a:r>
              <a:rPr lang="fr-CA" i="1" dirty="0" err="1" smtClean="0"/>
              <a:t>intéraction</a:t>
            </a:r>
            <a:r>
              <a:rPr lang="fr-CA" i="1" dirty="0" smtClean="0"/>
              <a:t> forte, </a:t>
            </a:r>
            <a:r>
              <a:rPr lang="fr-CA" dirty="0" smtClean="0"/>
              <a:t>qui domine les forces électriques des protons qui repoussent sur eux-mêmes.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27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fr-CA" dirty="0" smtClean="0"/>
              <a:t>Que veulent dire les termes suivants? Comment peut-on déterminer chacun?</a:t>
            </a:r>
            <a:endParaRPr lang="fr-CA" dirty="0"/>
          </a:p>
          <a:p>
            <a:pPr marL="502920" indent="-457200">
              <a:buFont typeface="+mj-lt"/>
              <a:buAutoNum type="arabicPeriod"/>
            </a:pPr>
            <a:endParaRPr lang="fr-CA" dirty="0" smtClean="0"/>
          </a:p>
          <a:p>
            <a:r>
              <a:rPr lang="fr-CA" dirty="0" smtClean="0"/>
              <a:t>élément</a:t>
            </a:r>
          </a:p>
          <a:p>
            <a:r>
              <a:rPr lang="fr-CA" dirty="0" smtClean="0"/>
              <a:t>symbole chimique</a:t>
            </a:r>
          </a:p>
          <a:p>
            <a:r>
              <a:rPr lang="fr-CA" dirty="0" smtClean="0"/>
              <a:t>masse atomique</a:t>
            </a:r>
          </a:p>
          <a:p>
            <a:r>
              <a:rPr lang="fr-CA" dirty="0" smtClean="0"/>
              <a:t>numéro atomique</a:t>
            </a:r>
          </a:p>
          <a:p>
            <a:pPr marL="45720" indent="0">
              <a:buNone/>
            </a:pPr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>
            <a:normAutofit/>
          </a:bodyPr>
          <a:lstStyle/>
          <a:p>
            <a:r>
              <a:rPr lang="fr-CA" dirty="0" smtClean="0"/>
              <a:t>élément</a:t>
            </a:r>
          </a:p>
          <a:p>
            <a:pPr lvl="1"/>
            <a:r>
              <a:rPr lang="fr-CA" dirty="0" smtClean="0"/>
              <a:t>C’est le nom que l’on donne à un atome caractérisé par un nombre précis de protons</a:t>
            </a:r>
          </a:p>
          <a:p>
            <a:pPr lvl="1"/>
            <a:r>
              <a:rPr lang="fr-CA" dirty="0" smtClean="0"/>
              <a:t>Ce nom se retrouve parfois sur le tableau périodique (dessous le symbole)</a:t>
            </a:r>
          </a:p>
          <a:p>
            <a:r>
              <a:rPr lang="fr-CA" dirty="0" smtClean="0"/>
              <a:t>symbole chimique</a:t>
            </a:r>
          </a:p>
          <a:p>
            <a:pPr lvl="1"/>
            <a:r>
              <a:rPr lang="fr-CA" dirty="0" smtClean="0"/>
              <a:t>C’est la lettre que l’on utilise pour se référer à l’</a:t>
            </a:r>
            <a:r>
              <a:rPr lang="fr-CA" dirty="0" err="1" smtClean="0"/>
              <a:t>élement</a:t>
            </a:r>
            <a:endParaRPr lang="fr-CA" dirty="0" smtClean="0"/>
          </a:p>
          <a:p>
            <a:pPr lvl="1"/>
            <a:r>
              <a:rPr lang="fr-CA" dirty="0" smtClean="0"/>
              <a:t>important au niveau de la nomenclature des composés chimique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/>
              <a:t>masse atomique</a:t>
            </a:r>
          </a:p>
          <a:p>
            <a:pPr lvl="1"/>
            <a:r>
              <a:rPr lang="fr-CA" dirty="0"/>
              <a:t>C’est la masse d’un atome en </a:t>
            </a:r>
            <a:r>
              <a:rPr lang="fr-CA" i="1" dirty="0"/>
              <a:t>unité de masse </a:t>
            </a:r>
            <a:r>
              <a:rPr lang="fr-CA" i="1" dirty="0" smtClean="0"/>
              <a:t>atomique</a:t>
            </a:r>
          </a:p>
          <a:p>
            <a:pPr lvl="1"/>
            <a:r>
              <a:rPr lang="fr-CA" dirty="0" smtClean="0"/>
              <a:t>le nombre de protons + neutrons dans le noyau</a:t>
            </a:r>
            <a:endParaRPr lang="fr-CA" dirty="0"/>
          </a:p>
          <a:p>
            <a:pPr lvl="1"/>
            <a:r>
              <a:rPr lang="fr-CA" dirty="0"/>
              <a:t>aussi appelé masse molaire (la masse en grammes de 6,022x10</a:t>
            </a:r>
            <a:r>
              <a:rPr lang="fr-CA" baseline="30000" dirty="0"/>
              <a:t>23</a:t>
            </a:r>
            <a:r>
              <a:rPr lang="fr-CA" dirty="0"/>
              <a:t> atomes de cet élément)</a:t>
            </a:r>
          </a:p>
          <a:p>
            <a:r>
              <a:rPr lang="fr-CA" dirty="0"/>
              <a:t>numéro atomique</a:t>
            </a:r>
          </a:p>
          <a:p>
            <a:pPr lvl="1"/>
            <a:r>
              <a:rPr lang="fr-CA" dirty="0" smtClean="0"/>
              <a:t>Ça correspond à la position de l’élément dans le tableau périodique</a:t>
            </a:r>
          </a:p>
          <a:p>
            <a:pPr lvl="1"/>
            <a:r>
              <a:rPr lang="fr-CA" dirty="0" smtClean="0"/>
              <a:t>correspond aussi au nombre de protons de l’élément</a:t>
            </a:r>
          </a:p>
          <a:p>
            <a:pPr lvl="1"/>
            <a:r>
              <a:rPr lang="fr-CA" dirty="0" smtClean="0"/>
              <a:t>correspond aussi au nombre d’électrons de l’élément (mais pas toujours, les éléments changent souvent de nombre d’électrons)</a:t>
            </a:r>
          </a:p>
          <a:p>
            <a:pPr marL="502920" lvl="2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3355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0" y="1568297"/>
            <a:ext cx="3729789" cy="37297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796631" y="3622842"/>
            <a:ext cx="21523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96631" y="1978527"/>
            <a:ext cx="2058736" cy="58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96631" y="2566737"/>
            <a:ext cx="2152316" cy="454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96631" y="4248666"/>
            <a:ext cx="1898316" cy="9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8947" y="1793861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nom de l’élément</a:t>
            </a:r>
            <a:endParaRPr lang="fr-CA" dirty="0"/>
          </a:p>
        </p:txBody>
      </p:sp>
      <p:sp>
        <p:nvSpPr>
          <p:cNvPr id="18" name="TextBox 17"/>
          <p:cNvSpPr txBox="1"/>
          <p:nvPr/>
        </p:nvSpPr>
        <p:spPr>
          <a:xfrm>
            <a:off x="6122004" y="2382071"/>
            <a:ext cx="19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numéro atomique</a:t>
            </a:r>
            <a:endParaRPr lang="fr-CA" dirty="0"/>
          </a:p>
        </p:txBody>
      </p:sp>
      <p:sp>
        <p:nvSpPr>
          <p:cNvPr id="19" name="TextBox 18"/>
          <p:cNvSpPr txBox="1"/>
          <p:nvPr/>
        </p:nvSpPr>
        <p:spPr>
          <a:xfrm>
            <a:off x="6122004" y="3438176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symbole</a:t>
            </a:r>
            <a:endParaRPr lang="fr-CA" dirty="0"/>
          </a:p>
        </p:txBody>
      </p:sp>
      <p:sp>
        <p:nvSpPr>
          <p:cNvPr id="20" name="TextBox 19"/>
          <p:cNvSpPr txBox="1"/>
          <p:nvPr/>
        </p:nvSpPr>
        <p:spPr>
          <a:xfrm>
            <a:off x="6030050" y="4157579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mase atomique</a:t>
            </a:r>
            <a:endParaRPr lang="fr-CA" dirty="0"/>
          </a:p>
        </p:txBody>
      </p:sp>
      <p:sp>
        <p:nvSpPr>
          <p:cNvPr id="21" name="TextBox 20"/>
          <p:cNvSpPr txBox="1"/>
          <p:nvPr/>
        </p:nvSpPr>
        <p:spPr>
          <a:xfrm>
            <a:off x="989263" y="5849476"/>
            <a:ext cx="4072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protons + neutrons = masse atomique</a:t>
            </a:r>
          </a:p>
          <a:p>
            <a:r>
              <a:rPr lang="fr-CA" dirty="0" smtClean="0"/>
              <a:t>		et</a:t>
            </a:r>
            <a:endParaRPr lang="fr-CA" dirty="0"/>
          </a:p>
          <a:p>
            <a:r>
              <a:rPr lang="fr-CA" dirty="0" smtClean="0"/>
              <a:t>masse atomique – protons = neutrons</a:t>
            </a:r>
            <a:endParaRPr lang="fr-CA" dirty="0"/>
          </a:p>
        </p:txBody>
      </p:sp>
      <p:sp>
        <p:nvSpPr>
          <p:cNvPr id="22" name="TextBox 21"/>
          <p:cNvSpPr txBox="1"/>
          <p:nvPr/>
        </p:nvSpPr>
        <p:spPr>
          <a:xfrm>
            <a:off x="989263" y="5405371"/>
            <a:ext cx="470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nombre </a:t>
            </a:r>
            <a:r>
              <a:rPr lang="fr-CA" dirty="0" smtClean="0"/>
              <a:t>d’électrons = nombre </a:t>
            </a:r>
            <a:r>
              <a:rPr lang="fr-CA" dirty="0"/>
              <a:t>de protons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661381"/>
          </a:xfrm>
        </p:spPr>
        <p:txBody>
          <a:bodyPr>
            <a:normAutofit/>
          </a:bodyPr>
          <a:lstStyle/>
          <a:p>
            <a:r>
              <a:rPr lang="fr-CA" dirty="0" smtClean="0"/>
              <a:t>Quelles particules subatomiques permettent d'identifier l'atome? </a:t>
            </a:r>
          </a:p>
          <a:p>
            <a:r>
              <a:rPr lang="fr-CA" dirty="0" smtClean="0"/>
              <a:t>Un des </a:t>
            </a:r>
            <a:r>
              <a:rPr lang="fr-CA" dirty="0" err="1" smtClean="0"/>
              <a:t>rôles</a:t>
            </a:r>
            <a:r>
              <a:rPr lang="fr-CA" dirty="0" smtClean="0"/>
              <a:t> des protons est de </a:t>
            </a:r>
            <a:r>
              <a:rPr lang="fr-CA" dirty="0" err="1" smtClean="0"/>
              <a:t>préciser</a:t>
            </a:r>
            <a:r>
              <a:rPr lang="fr-CA" dirty="0" smtClean="0"/>
              <a:t> la nature </a:t>
            </a:r>
            <a:r>
              <a:rPr lang="fr-CA" dirty="0" err="1" smtClean="0"/>
              <a:t>même</a:t>
            </a:r>
            <a:r>
              <a:rPr lang="fr-CA" dirty="0" smtClean="0"/>
              <a:t> de l'atome.</a:t>
            </a:r>
          </a:p>
          <a:p>
            <a:pPr lvl="1"/>
            <a:endParaRPr lang="fr-CA" dirty="0"/>
          </a:p>
          <a:p>
            <a:pPr marL="320040" lvl="1" indent="0">
              <a:buNone/>
            </a:pPr>
            <a:endParaRPr lang="fr-CA" dirty="0" smtClean="0"/>
          </a:p>
          <a:p>
            <a:r>
              <a:rPr lang="fr-CA" dirty="0" smtClean="0"/>
              <a:t>Quelles particules </a:t>
            </a:r>
            <a:r>
              <a:rPr lang="fr-CA" dirty="0" err="1" smtClean="0"/>
              <a:t>représentent</a:t>
            </a:r>
            <a:r>
              <a:rPr lang="fr-CA" dirty="0" smtClean="0"/>
              <a:t> l'essentiel de la masse de l'atome? </a:t>
            </a:r>
          </a:p>
          <a:p>
            <a:r>
              <a:rPr lang="fr-CA" dirty="0" smtClean="0"/>
              <a:t>Un des </a:t>
            </a:r>
            <a:r>
              <a:rPr lang="fr-CA" dirty="0" err="1" smtClean="0"/>
              <a:t>rôles</a:t>
            </a:r>
            <a:r>
              <a:rPr lang="fr-CA" dirty="0" smtClean="0"/>
              <a:t> des protons et des neutrons est de </a:t>
            </a:r>
            <a:r>
              <a:rPr lang="fr-CA" dirty="0" err="1" smtClean="0"/>
              <a:t>conférer</a:t>
            </a:r>
            <a:r>
              <a:rPr lang="fr-CA" dirty="0" smtClean="0"/>
              <a:t> de la masse à l'atome.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7562"/>
            <a:ext cx="7315200" cy="1154097"/>
          </a:xfrm>
        </p:spPr>
        <p:txBody>
          <a:bodyPr/>
          <a:lstStyle/>
          <a:p>
            <a:r>
              <a:rPr lang="fr-CA" dirty="0" smtClean="0"/>
              <a:t>La chimie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90707"/>
            <a:ext cx="7315200" cy="4800422"/>
          </a:xfrm>
        </p:spPr>
        <p:txBody>
          <a:bodyPr>
            <a:normAutofit/>
          </a:bodyPr>
          <a:lstStyle/>
          <a:p>
            <a:r>
              <a:rPr lang="fr-CA" dirty="0" smtClean="0"/>
              <a:t>Voici les connaissances dont il faut s’approprier tout au long du module:</a:t>
            </a:r>
          </a:p>
          <a:p>
            <a:pPr marL="45720" indent="0">
              <a:buNone/>
            </a:pPr>
            <a:endParaRPr lang="fr-CA" dirty="0" smtClean="0"/>
          </a:p>
          <a:p>
            <a:pPr lvl="1"/>
            <a:r>
              <a:rPr lang="fr-CA" dirty="0" err="1">
                <a:solidFill>
                  <a:srgbClr val="FFFF00"/>
                </a:solidFill>
              </a:rPr>
              <a:t>décrire</a:t>
            </a:r>
            <a:r>
              <a:rPr lang="fr-CA" dirty="0">
                <a:solidFill>
                  <a:srgbClr val="FFFF00"/>
                </a:solidFill>
              </a:rPr>
              <a:t> comment des </a:t>
            </a:r>
            <a:r>
              <a:rPr lang="fr-CA" dirty="0" err="1">
                <a:solidFill>
                  <a:srgbClr val="FFFF00"/>
                </a:solidFill>
              </a:rPr>
              <a:t>idées</a:t>
            </a:r>
            <a:r>
              <a:rPr lang="fr-CA" dirty="0">
                <a:solidFill>
                  <a:srgbClr val="FFFF00"/>
                </a:solidFill>
              </a:rPr>
              <a:t> et des </a:t>
            </a:r>
            <a:r>
              <a:rPr lang="fr-CA" dirty="0" err="1">
                <a:solidFill>
                  <a:srgbClr val="FFFF00"/>
                </a:solidFill>
              </a:rPr>
              <a:t>modèles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err="1">
                <a:solidFill>
                  <a:srgbClr val="FFFF00"/>
                </a:solidFill>
              </a:rPr>
              <a:t>puisés</a:t>
            </a:r>
            <a:r>
              <a:rPr lang="fr-CA" dirty="0">
                <a:solidFill>
                  <a:srgbClr val="FFFF00"/>
                </a:solidFill>
              </a:rPr>
              <a:t> dans l'histoire nous ont permis de mieux comprendre la nature de la </a:t>
            </a:r>
            <a:r>
              <a:rPr lang="fr-CA" dirty="0" err="1">
                <a:solidFill>
                  <a:srgbClr val="FFFF00"/>
                </a:solidFill>
              </a:rPr>
              <a:t>matière</a:t>
            </a:r>
            <a:r>
              <a:rPr lang="fr-CA" dirty="0">
                <a:solidFill>
                  <a:srgbClr val="FFFF00"/>
                </a:solidFill>
              </a:rPr>
              <a:t> </a:t>
            </a:r>
            <a:endParaRPr lang="fr-CA" dirty="0" smtClean="0">
              <a:solidFill>
                <a:srgbClr val="FFFF00"/>
              </a:solidFill>
            </a:endParaRPr>
          </a:p>
          <a:p>
            <a:pPr marL="320040" lvl="1" indent="0">
              <a:buNone/>
            </a:pPr>
            <a:endParaRPr lang="fr-CA" dirty="0">
              <a:solidFill>
                <a:srgbClr val="FFFF00"/>
              </a:solidFill>
            </a:endParaRPr>
          </a:p>
          <a:p>
            <a:pPr lvl="1"/>
            <a:r>
              <a:rPr lang="fr-CA" dirty="0" err="1">
                <a:solidFill>
                  <a:srgbClr val="FFFF00"/>
                </a:solidFill>
              </a:rPr>
              <a:t>étudier</a:t>
            </a:r>
            <a:r>
              <a:rPr lang="fr-CA" dirty="0">
                <a:solidFill>
                  <a:srgbClr val="FFFF00"/>
                </a:solidFill>
              </a:rPr>
              <a:t> l'</a:t>
            </a:r>
            <a:r>
              <a:rPr lang="fr-CA" dirty="0" err="1">
                <a:solidFill>
                  <a:srgbClr val="FFFF00"/>
                </a:solidFill>
              </a:rPr>
              <a:t>évolution</a:t>
            </a:r>
            <a:r>
              <a:rPr lang="fr-CA" dirty="0">
                <a:solidFill>
                  <a:srgbClr val="FFFF00"/>
                </a:solidFill>
              </a:rPr>
              <a:t> historique du </a:t>
            </a:r>
            <a:r>
              <a:rPr lang="fr-CA" dirty="0" err="1">
                <a:solidFill>
                  <a:srgbClr val="FFFF00"/>
                </a:solidFill>
              </a:rPr>
              <a:t>modèle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smtClean="0">
                <a:solidFill>
                  <a:srgbClr val="FFFF00"/>
                </a:solidFill>
              </a:rPr>
              <a:t>atomique</a:t>
            </a:r>
          </a:p>
          <a:p>
            <a:pPr marL="320040" lvl="1" indent="0">
              <a:buNone/>
            </a:pPr>
            <a:endParaRPr lang="fr-CA" dirty="0">
              <a:solidFill>
                <a:srgbClr val="FFFF00"/>
              </a:solidFill>
            </a:endParaRPr>
          </a:p>
          <a:p>
            <a:pPr lvl="1"/>
            <a:r>
              <a:rPr lang="fr-CA" dirty="0" err="1">
                <a:solidFill>
                  <a:srgbClr val="FFFF00"/>
                </a:solidFill>
              </a:rPr>
              <a:t>définir</a:t>
            </a:r>
            <a:r>
              <a:rPr lang="fr-CA" dirty="0">
                <a:solidFill>
                  <a:srgbClr val="FFFF00"/>
                </a:solidFill>
              </a:rPr>
              <a:t> « </a:t>
            </a:r>
            <a:r>
              <a:rPr lang="fr-CA" dirty="0" err="1">
                <a:solidFill>
                  <a:srgbClr val="FFFF00"/>
                </a:solidFill>
              </a:rPr>
              <a:t>élément</a:t>
            </a:r>
            <a:r>
              <a:rPr lang="fr-CA" dirty="0">
                <a:solidFill>
                  <a:srgbClr val="FFFF00"/>
                </a:solidFill>
              </a:rPr>
              <a:t> » et </a:t>
            </a:r>
            <a:r>
              <a:rPr lang="fr-CA" dirty="0" err="1">
                <a:solidFill>
                  <a:srgbClr val="FFFF00"/>
                </a:solidFill>
              </a:rPr>
              <a:t>reconnaître</a:t>
            </a:r>
            <a:r>
              <a:rPr lang="fr-CA" dirty="0">
                <a:solidFill>
                  <a:srgbClr val="FFFF00"/>
                </a:solidFill>
              </a:rPr>
              <a:t> les symboles de certains </a:t>
            </a:r>
            <a:r>
              <a:rPr lang="fr-CA" dirty="0" err="1">
                <a:solidFill>
                  <a:srgbClr val="FFFF00"/>
                </a:solidFill>
              </a:rPr>
              <a:t>éléments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smtClean="0">
                <a:solidFill>
                  <a:srgbClr val="FFFF00"/>
                </a:solidFill>
              </a:rPr>
              <a:t>courants</a:t>
            </a:r>
          </a:p>
          <a:p>
            <a:pPr marL="320040" lvl="1" indent="0">
              <a:buNone/>
            </a:pPr>
            <a:endParaRPr lang="fr-CA" dirty="0">
              <a:solidFill>
                <a:srgbClr val="FFFF00"/>
              </a:solidFill>
            </a:endParaRPr>
          </a:p>
          <a:p>
            <a:pPr lvl="1"/>
            <a:r>
              <a:rPr lang="fr-CA" dirty="0">
                <a:solidFill>
                  <a:srgbClr val="FFFF00"/>
                </a:solidFill>
              </a:rPr>
              <a:t>expliquer la structure atomique d'un atome en fonction du nombre de protons, de neutrons et d'</a:t>
            </a:r>
            <a:r>
              <a:rPr lang="fr-CA" dirty="0" err="1">
                <a:solidFill>
                  <a:srgbClr val="FFFF00"/>
                </a:solidFill>
              </a:rPr>
              <a:t>électrons</a:t>
            </a:r>
            <a:r>
              <a:rPr lang="fr-CA" dirty="0">
                <a:solidFill>
                  <a:srgbClr val="FFFF00"/>
                </a:solidFill>
              </a:rPr>
              <a:t>, et expliquer comment ces particules </a:t>
            </a:r>
            <a:r>
              <a:rPr lang="fr-CA" dirty="0" err="1">
                <a:solidFill>
                  <a:srgbClr val="FFFF00"/>
                </a:solidFill>
              </a:rPr>
              <a:t>déterminent</a:t>
            </a:r>
            <a:r>
              <a:rPr lang="fr-CA" dirty="0">
                <a:solidFill>
                  <a:srgbClr val="FFFF00"/>
                </a:solidFill>
              </a:rPr>
              <a:t> le </a:t>
            </a:r>
            <a:r>
              <a:rPr lang="fr-CA" dirty="0" err="1">
                <a:solidFill>
                  <a:srgbClr val="FFFF00"/>
                </a:solidFill>
              </a:rPr>
              <a:t>numéro</a:t>
            </a:r>
            <a:r>
              <a:rPr lang="fr-CA" dirty="0">
                <a:solidFill>
                  <a:srgbClr val="FFFF00"/>
                </a:solidFill>
              </a:rPr>
              <a:t> et la masse atomiques 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>
            <a:normAutofit/>
          </a:bodyPr>
          <a:lstStyle/>
          <a:p>
            <a:r>
              <a:rPr lang="fr-CA" dirty="0" smtClean="0"/>
              <a:t> S'il est vrai que les protons se repoussent entre eux, comment se fait-il qu'ils puissent </a:t>
            </a:r>
            <a:r>
              <a:rPr lang="fr-CA" dirty="0" err="1" smtClean="0"/>
              <a:t>être</a:t>
            </a:r>
            <a:r>
              <a:rPr lang="fr-CA" dirty="0" smtClean="0"/>
              <a:t> si </a:t>
            </a:r>
            <a:r>
              <a:rPr lang="fr-CA" dirty="0" err="1" smtClean="0"/>
              <a:t>tassés</a:t>
            </a:r>
            <a:r>
              <a:rPr lang="fr-CA" dirty="0" smtClean="0"/>
              <a:t> ensemble dans le noyau? </a:t>
            </a:r>
          </a:p>
          <a:p>
            <a:endParaRPr lang="fr-CA" dirty="0"/>
          </a:p>
          <a:p>
            <a:pPr marL="45720" indent="0">
              <a:buNone/>
            </a:pPr>
            <a:endParaRPr lang="fr-CA" dirty="0" smtClean="0"/>
          </a:p>
          <a:p>
            <a:r>
              <a:rPr lang="fr-CA" dirty="0" smtClean="0"/>
              <a:t>Le rôle primordial des neutrons est d'exercer une puissante force nucléaire qui réunit les protons </a:t>
            </a:r>
            <a:r>
              <a:rPr lang="fr-CA" dirty="0" err="1" smtClean="0"/>
              <a:t>malgre</a:t>
            </a:r>
            <a:r>
              <a:rPr lang="fr-CA" dirty="0" smtClean="0"/>
              <a:t>́ leur </a:t>
            </a:r>
            <a:r>
              <a:rPr lang="fr-CA" dirty="0" err="1" smtClean="0"/>
              <a:t>répulsion</a:t>
            </a:r>
            <a:r>
              <a:rPr lang="fr-CA" dirty="0" smtClean="0"/>
              <a:t> mutuelle. Dans un atome d'</a:t>
            </a:r>
            <a:r>
              <a:rPr lang="fr-CA" dirty="0" err="1" smtClean="0"/>
              <a:t>hydrogène</a:t>
            </a:r>
            <a:r>
              <a:rPr lang="fr-CA" dirty="0" smtClean="0"/>
              <a:t>, un neutron n'est pas </a:t>
            </a:r>
            <a:r>
              <a:rPr lang="fr-CA" dirty="0" err="1" smtClean="0"/>
              <a:t>nécessaire</a:t>
            </a:r>
            <a:r>
              <a:rPr lang="fr-CA" dirty="0" smtClean="0"/>
              <a:t>. Dans certains gros atomes, il faut un nombre de neutrons </a:t>
            </a:r>
            <a:r>
              <a:rPr lang="fr-CA" dirty="0" err="1" smtClean="0"/>
              <a:t>supérieur</a:t>
            </a:r>
            <a:r>
              <a:rPr lang="fr-CA" dirty="0" smtClean="0"/>
              <a:t> au nombre de protons sinon l'atome risque de se </a:t>
            </a:r>
            <a:r>
              <a:rPr lang="fr-CA" dirty="0" err="1" smtClean="0"/>
              <a:t>désintégrer</a:t>
            </a:r>
            <a:r>
              <a:rPr lang="fr-CA" dirty="0" smtClean="0"/>
              <a:t> ou d'</a:t>
            </a:r>
            <a:r>
              <a:rPr lang="fr-CA" dirty="0" err="1" smtClean="0"/>
              <a:t>éclater</a:t>
            </a:r>
            <a:r>
              <a:rPr lang="fr-CA" dirty="0" smtClean="0"/>
              <a:t>, d'où l'origine de l'</a:t>
            </a:r>
            <a:r>
              <a:rPr lang="fr-CA" dirty="0" err="1" smtClean="0"/>
              <a:t>énergie</a:t>
            </a:r>
            <a:r>
              <a:rPr lang="fr-CA" dirty="0" smtClean="0"/>
              <a:t> </a:t>
            </a:r>
            <a:r>
              <a:rPr lang="fr-CA" dirty="0" err="1" smtClean="0"/>
              <a:t>nucléaire</a:t>
            </a:r>
            <a:r>
              <a:rPr lang="fr-CA" dirty="0" smtClean="0"/>
              <a:t>.) </a:t>
            </a:r>
          </a:p>
          <a:p>
            <a:pPr lvl="1"/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électrons</a:t>
            </a:r>
            <a:r>
              <a:rPr lang="fr-CA" dirty="0" smtClean="0"/>
              <a:t> sont si </a:t>
            </a:r>
            <a:r>
              <a:rPr lang="fr-CA" dirty="0" err="1" smtClean="0"/>
              <a:t>énergétiques</a:t>
            </a:r>
            <a:r>
              <a:rPr lang="fr-CA" dirty="0" smtClean="0"/>
              <a:t>. Pourquoi ne s'</a:t>
            </a:r>
            <a:r>
              <a:rPr lang="fr-CA" dirty="0" err="1" smtClean="0"/>
              <a:t>échappent-ils</a:t>
            </a:r>
            <a:r>
              <a:rPr lang="fr-CA" dirty="0" smtClean="0"/>
              <a:t> pas de l'atome? </a:t>
            </a:r>
          </a:p>
          <a:p>
            <a:r>
              <a:rPr lang="fr-CA" dirty="0" smtClean="0"/>
              <a:t>Les protons jouent un </a:t>
            </a:r>
            <a:r>
              <a:rPr lang="fr-CA" dirty="0" err="1" smtClean="0"/>
              <a:t>rôle</a:t>
            </a:r>
            <a:r>
              <a:rPr lang="fr-CA" dirty="0" smtClean="0"/>
              <a:t> d'attraction par rapport aux </a:t>
            </a:r>
            <a:r>
              <a:rPr lang="fr-CA" dirty="0" err="1" smtClean="0"/>
              <a:t>électrons</a:t>
            </a:r>
            <a:r>
              <a:rPr lang="fr-CA" dirty="0" smtClean="0"/>
              <a:t>, un peu comme le Soleil par rapport aux </a:t>
            </a:r>
            <a:r>
              <a:rPr lang="fr-CA" dirty="0" err="1" smtClean="0"/>
              <a:t>planètes</a:t>
            </a:r>
            <a:r>
              <a:rPr lang="fr-CA" dirty="0" smtClean="0"/>
              <a:t> qui autrement s'</a:t>
            </a:r>
            <a:r>
              <a:rPr lang="fr-CA" dirty="0" err="1" smtClean="0"/>
              <a:t>échapperaient</a:t>
            </a:r>
            <a:r>
              <a:rPr lang="fr-CA" dirty="0" smtClean="0"/>
              <a:t> du </a:t>
            </a:r>
            <a:r>
              <a:rPr lang="fr-CA" dirty="0" err="1" smtClean="0"/>
              <a:t>système</a:t>
            </a:r>
            <a:r>
              <a:rPr lang="fr-CA" dirty="0" smtClean="0"/>
              <a:t> solaire.</a:t>
            </a:r>
          </a:p>
          <a:p>
            <a:pPr marL="320040" lvl="1" indent="0">
              <a:buNone/>
            </a:pPr>
            <a:r>
              <a:rPr lang="fr-CA" dirty="0" smtClean="0"/>
              <a:t> </a:t>
            </a:r>
          </a:p>
          <a:p>
            <a:r>
              <a:rPr lang="fr-CA" dirty="0" smtClean="0"/>
              <a:t>Quelles particules subatomiques vont sans doute interagir le plus avec d'autres atomes?</a:t>
            </a:r>
          </a:p>
          <a:p>
            <a:r>
              <a:rPr lang="fr-CA" dirty="0" smtClean="0"/>
              <a:t>Les </a:t>
            </a:r>
            <a:r>
              <a:rPr lang="fr-CA" dirty="0" err="1" smtClean="0"/>
              <a:t>électrons</a:t>
            </a:r>
            <a:r>
              <a:rPr lang="fr-CA" dirty="0" smtClean="0"/>
              <a:t> jouent un </a:t>
            </a:r>
            <a:r>
              <a:rPr lang="fr-CA" dirty="0" err="1" smtClean="0"/>
              <a:t>rôle</a:t>
            </a:r>
            <a:r>
              <a:rPr lang="fr-CA" dirty="0" smtClean="0"/>
              <a:t> critique dans la </a:t>
            </a:r>
            <a:r>
              <a:rPr lang="fr-CA" dirty="0" err="1" smtClean="0"/>
              <a:t>réactivite</a:t>
            </a:r>
            <a:r>
              <a:rPr lang="fr-CA" dirty="0" smtClean="0"/>
              <a:t>́ chimique de l'atome car ce sont effectivement eux qui sont « </a:t>
            </a:r>
            <a:r>
              <a:rPr lang="fr-CA" dirty="0" err="1" smtClean="0"/>
              <a:t>négociés</a:t>
            </a:r>
            <a:r>
              <a:rPr lang="fr-CA" dirty="0" smtClean="0"/>
              <a:t> » ou « </a:t>
            </a:r>
            <a:r>
              <a:rPr lang="fr-CA" dirty="0" err="1" smtClean="0"/>
              <a:t>échangés</a:t>
            </a:r>
            <a:r>
              <a:rPr lang="fr-CA" dirty="0" smtClean="0"/>
              <a:t> » entre atomes. D'ailleurs, le courant </a:t>
            </a:r>
            <a:r>
              <a:rPr lang="fr-CA" dirty="0" err="1" smtClean="0"/>
              <a:t>électrique</a:t>
            </a:r>
            <a:r>
              <a:rPr lang="fr-CA" dirty="0" smtClean="0"/>
              <a:t> est un flux d'</a:t>
            </a:r>
            <a:r>
              <a:rPr lang="fr-CA" dirty="0" err="1" smtClean="0"/>
              <a:t>électrons</a:t>
            </a:r>
            <a:r>
              <a:rPr lang="fr-CA" dirty="0" smtClean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 modèle de Bohr-Rutherford:</a:t>
            </a:r>
          </a:p>
          <a:p>
            <a:pPr lvl="1"/>
            <a:r>
              <a:rPr lang="fr-CA" dirty="0" smtClean="0"/>
              <a:t>modèle qui explicite la composition du noyau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On précise combien de protons sont dans le noyau</a:t>
            </a:r>
          </a:p>
          <a:p>
            <a:pPr lvl="1"/>
            <a:r>
              <a:rPr lang="fr-CA" dirty="0" smtClean="0"/>
              <a:t>On précise combien de neutrons sont dans le noyau</a:t>
            </a:r>
          </a:p>
          <a:p>
            <a:pPr lvl="2"/>
            <a:r>
              <a:rPr lang="fr-CA" dirty="0" smtClean="0"/>
              <a:t>Ex: Béryllium aura un noyau comme tel: 4 p</a:t>
            </a:r>
            <a:r>
              <a:rPr lang="fr-CA" baseline="30000" dirty="0" smtClean="0"/>
              <a:t>+</a:t>
            </a:r>
            <a:r>
              <a:rPr lang="fr-CA" dirty="0" smtClean="0"/>
              <a:t> et 5 n</a:t>
            </a:r>
            <a:r>
              <a:rPr lang="fr-CA" baseline="30000" dirty="0" smtClean="0"/>
              <a:t>0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8987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 modèle Bohr-Rutherford:</a:t>
            </a:r>
          </a:p>
          <a:p>
            <a:endParaRPr lang="fr-CA" dirty="0"/>
          </a:p>
          <a:p>
            <a:pPr lvl="1"/>
            <a:r>
              <a:rPr lang="fr-CA" dirty="0"/>
              <a:t>modèle qui explicite l’organisation des électrons dans les couches précises</a:t>
            </a:r>
          </a:p>
          <a:p>
            <a:pPr lvl="1"/>
            <a:endParaRPr lang="fr-CA" dirty="0"/>
          </a:p>
          <a:p>
            <a:pPr lvl="2"/>
            <a:r>
              <a:rPr lang="fr-CA" dirty="0"/>
              <a:t>Couche 1: max de 2 électrons</a:t>
            </a:r>
          </a:p>
          <a:p>
            <a:pPr lvl="2"/>
            <a:r>
              <a:rPr lang="fr-CA" dirty="0"/>
              <a:t>Couche 2: max de 8 électrons</a:t>
            </a:r>
          </a:p>
          <a:p>
            <a:pPr lvl="2"/>
            <a:r>
              <a:rPr lang="fr-CA" dirty="0"/>
              <a:t>Couche 3: max de 8 électrons</a:t>
            </a:r>
          </a:p>
          <a:p>
            <a:pPr lvl="2"/>
            <a:r>
              <a:rPr lang="fr-CA" dirty="0"/>
              <a:t>Couche 4: max de 18 électrons</a:t>
            </a:r>
          </a:p>
          <a:p>
            <a:endParaRPr lang="fr-CA" dirty="0"/>
          </a:p>
          <a:p>
            <a:r>
              <a:rPr lang="fr-CA" dirty="0"/>
              <a:t>NB: les électrons vont toujours se placer dans la couche la plus proche du noyau jusqu’à ce qu’elle soit pleine.</a:t>
            </a:r>
          </a:p>
          <a:p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 modèle Bohr Rutherford:</a:t>
            </a:r>
          </a:p>
          <a:p>
            <a:pPr lvl="1"/>
            <a:r>
              <a:rPr lang="fr-CA" dirty="0" smtClean="0"/>
              <a:t>de quel élément s’agit-il?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3101473"/>
            <a:ext cx="3257881" cy="26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 diagramme de Lewis:</a:t>
            </a:r>
          </a:p>
          <a:p>
            <a:pPr lvl="1"/>
            <a:r>
              <a:rPr lang="fr-CA" dirty="0" smtClean="0"/>
              <a:t>très semblable au modèle de Bohr</a:t>
            </a:r>
            <a:endParaRPr lang="fr-CA" dirty="0"/>
          </a:p>
          <a:p>
            <a:pPr lvl="1"/>
            <a:r>
              <a:rPr lang="fr-CA" dirty="0" smtClean="0"/>
              <a:t>On ne décrit pas le contenu du noyau</a:t>
            </a:r>
          </a:p>
          <a:p>
            <a:pPr lvl="1"/>
            <a:r>
              <a:rPr lang="fr-CA" dirty="0" smtClean="0"/>
              <a:t>Au lieu on n’écrit que le symbole de l’élément dans le centre</a:t>
            </a:r>
          </a:p>
          <a:p>
            <a:pPr lvl="1"/>
            <a:r>
              <a:rPr lang="fr-CA" dirty="0" smtClean="0"/>
              <a:t>On n’inclue que la couche de valence dans le diagramme</a:t>
            </a:r>
          </a:p>
          <a:p>
            <a:pPr lvl="2"/>
            <a:r>
              <a:rPr lang="fr-CA" dirty="0" smtClean="0"/>
              <a:t>La couche de valence est la dernière couche</a:t>
            </a:r>
          </a:p>
          <a:p>
            <a:pPr lvl="2"/>
            <a:r>
              <a:rPr lang="fr-CA" dirty="0" smtClean="0"/>
              <a:t>Ou, la couche la plus loin du noyau qui contient au moins un électron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4457700"/>
            <a:ext cx="1993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fr-CA" dirty="0" smtClean="0"/>
              <a:t>TÂCHE!</a:t>
            </a:r>
          </a:p>
          <a:p>
            <a:pPr marL="45720" indent="0">
              <a:buNone/>
            </a:pPr>
            <a:endParaRPr lang="fr-CA" dirty="0" smtClean="0"/>
          </a:p>
          <a:p>
            <a:pPr marL="502920" indent="-457200">
              <a:buFont typeface="+mj-lt"/>
              <a:buAutoNum type="arabicPeriod"/>
            </a:pPr>
            <a:r>
              <a:rPr lang="fr-CA" dirty="0" smtClean="0"/>
              <a:t>Dessinez le modèle de Bohr de l’élément que je vous assigne</a:t>
            </a:r>
          </a:p>
          <a:p>
            <a:pPr marL="502920" indent="-457200">
              <a:buFont typeface="+mj-lt"/>
              <a:buAutoNum type="arabicPeriod"/>
            </a:pPr>
            <a:r>
              <a:rPr lang="fr-CA" dirty="0" smtClean="0"/>
              <a:t>De l’autre côté, dessinez le diagramme de Lewis du même élément</a:t>
            </a:r>
          </a:p>
          <a:p>
            <a:pPr marL="502920" indent="-457200">
              <a:buFont typeface="+mj-lt"/>
              <a:buAutoNum type="arabicPeriod"/>
            </a:pPr>
            <a:r>
              <a:rPr lang="fr-CA" dirty="0" smtClean="0"/>
              <a:t>Afficher votre feuille au tableau ou babillard dans la position de l’élément dans le tableau périodique. (commencer avec le diagramme de côté Bohr)</a:t>
            </a:r>
          </a:p>
          <a:p>
            <a:pPr marL="45720" indent="0">
              <a:buNone/>
            </a:pPr>
            <a:endParaRPr lang="fr-CA" dirty="0"/>
          </a:p>
          <a:p>
            <a:pPr marL="45720" indent="0">
              <a:buNone/>
            </a:pPr>
            <a:r>
              <a:rPr lang="fr-CA" i="1" dirty="0" smtClean="0"/>
              <a:t>Que pouvez vous constater?</a:t>
            </a:r>
          </a:p>
          <a:p>
            <a:pPr marL="45720" indent="0">
              <a:buNone/>
            </a:pPr>
            <a:endParaRPr lang="fr-CA" i="1" dirty="0" smtClean="0"/>
          </a:p>
          <a:p>
            <a:pPr marL="45720" indent="0">
              <a:buNone/>
            </a:pPr>
            <a:r>
              <a:rPr lang="fr-CA" i="1" dirty="0" smtClean="0"/>
              <a:t>Tournez votre feuille de l’autre côté. Que pouvez vous constater?</a:t>
            </a:r>
          </a:p>
          <a:p>
            <a:pPr marL="502920" indent="-457200"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</a:t>
            </a:r>
            <a:r>
              <a:rPr lang="fr-CA" dirty="0" smtClean="0"/>
              <a:t>. Le tableau périodique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Concepts </a:t>
            </a:r>
            <a:r>
              <a:rPr lang="en-US" dirty="0" err="1" smtClean="0"/>
              <a:t>clés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FF00"/>
                </a:solidFill>
              </a:rPr>
              <a:t>étudier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le </a:t>
            </a:r>
            <a:r>
              <a:rPr lang="en-US" dirty="0" err="1">
                <a:solidFill>
                  <a:srgbClr val="FFFF00"/>
                </a:solidFill>
              </a:rPr>
              <a:t>développement</a:t>
            </a:r>
            <a:r>
              <a:rPr lang="en-US" dirty="0">
                <a:solidFill>
                  <a:srgbClr val="FFFF00"/>
                </a:solidFill>
              </a:rPr>
              <a:t> du tableau </a:t>
            </a:r>
            <a:r>
              <a:rPr lang="en-US" dirty="0" err="1">
                <a:solidFill>
                  <a:srgbClr val="FFFF00"/>
                </a:solidFill>
              </a:rPr>
              <a:t>périodique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comme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moyen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d'ordonner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lier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réactivite</a:t>
            </a:r>
            <a:r>
              <a:rPr lang="en-US" dirty="0">
                <a:solidFill>
                  <a:srgbClr val="FFFF00"/>
                </a:solidFill>
              </a:rPr>
              <a:t>́ et la </a:t>
            </a:r>
            <a:r>
              <a:rPr lang="en-US" dirty="0" err="1">
                <a:solidFill>
                  <a:srgbClr val="FFFF00"/>
                </a:solidFill>
              </a:rPr>
              <a:t>stabilite</a:t>
            </a:r>
            <a:r>
              <a:rPr lang="en-US" dirty="0">
                <a:solidFill>
                  <a:srgbClr val="FFFF00"/>
                </a:solidFill>
              </a:rPr>
              <a:t>́ de </a:t>
            </a:r>
            <a:r>
              <a:rPr lang="en-US" dirty="0" err="1">
                <a:solidFill>
                  <a:srgbClr val="FFFF00"/>
                </a:solidFill>
              </a:rPr>
              <a:t>diverses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familles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d'éléments</a:t>
            </a:r>
            <a:r>
              <a:rPr lang="en-US" dirty="0">
                <a:solidFill>
                  <a:srgbClr val="FFFF00"/>
                </a:solidFill>
              </a:rPr>
              <a:t> à </a:t>
            </a:r>
            <a:r>
              <a:rPr lang="en-US" dirty="0" err="1">
                <a:solidFill>
                  <a:srgbClr val="FFFF00"/>
                </a:solidFill>
              </a:rPr>
              <a:t>leur</a:t>
            </a:r>
            <a:r>
              <a:rPr lang="en-US" dirty="0">
                <a:solidFill>
                  <a:srgbClr val="FFFF00"/>
                </a:solidFill>
              </a:rPr>
              <a:t> structure </a:t>
            </a:r>
            <a:r>
              <a:rPr lang="en-US" dirty="0" err="1" smtClean="0">
                <a:solidFill>
                  <a:srgbClr val="FFFF00"/>
                </a:solidFill>
              </a:rPr>
              <a:t>atomique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En examinant les modèles Bohr et Lewis des éléments, quelles régularités ou tendances apercevez-vous?</a:t>
            </a:r>
          </a:p>
          <a:p>
            <a:pPr marL="45720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Famille?</a:t>
            </a:r>
          </a:p>
          <a:p>
            <a:pPr lvl="1"/>
            <a:r>
              <a:rPr lang="fr-CA" dirty="0" smtClean="0"/>
              <a:t>Période?</a:t>
            </a:r>
          </a:p>
          <a:p>
            <a:pPr lvl="1"/>
            <a:r>
              <a:rPr lang="fr-CA" dirty="0" smtClean="0"/>
              <a:t>Masse atomique?</a:t>
            </a:r>
          </a:p>
          <a:p>
            <a:pPr lvl="1"/>
            <a:r>
              <a:rPr lang="fr-CA" dirty="0" smtClean="0"/>
              <a:t>Nombre de protons?</a:t>
            </a:r>
          </a:p>
          <a:p>
            <a:pPr lvl="1"/>
            <a:r>
              <a:rPr lang="fr-CA" dirty="0" smtClean="0"/>
              <a:t>Nombre de neutrons?</a:t>
            </a:r>
          </a:p>
          <a:p>
            <a:pPr lvl="1"/>
            <a:r>
              <a:rPr lang="fr-CA" dirty="0"/>
              <a:t>N</a:t>
            </a:r>
            <a:r>
              <a:rPr lang="fr-CA" dirty="0" smtClean="0"/>
              <a:t>ombre d’électrons?</a:t>
            </a:r>
          </a:p>
          <a:p>
            <a:pPr lvl="1"/>
            <a:r>
              <a:rPr lang="fr-CA" dirty="0"/>
              <a:t>N</a:t>
            </a:r>
            <a:r>
              <a:rPr lang="fr-CA" dirty="0" smtClean="0"/>
              <a:t>ombre d’électrons de valence?</a:t>
            </a:r>
          </a:p>
          <a:p>
            <a:pPr lvl="1"/>
            <a:r>
              <a:rPr lang="fr-CA" dirty="0" smtClean="0"/>
              <a:t>Propriétés? États?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72256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Allons plus loin …</a:t>
            </a:r>
          </a:p>
          <a:p>
            <a:endParaRPr lang="fr-CA" dirty="0"/>
          </a:p>
          <a:p>
            <a:r>
              <a:rPr lang="fr-CA" dirty="0" smtClean="0"/>
              <a:t>on dit que les gaz rares, sont des gaz inertes…</a:t>
            </a:r>
          </a:p>
          <a:p>
            <a:pPr lvl="1"/>
            <a:r>
              <a:rPr lang="fr-CA" dirty="0" err="1" smtClean="0"/>
              <a:t>c-à-d</a:t>
            </a:r>
            <a:r>
              <a:rPr lang="fr-CA" dirty="0" smtClean="0"/>
              <a:t> ils ne réagissent pas. </a:t>
            </a:r>
          </a:p>
          <a:p>
            <a:pPr lvl="1"/>
            <a:r>
              <a:rPr lang="fr-CA" dirty="0" smtClean="0"/>
              <a:t>si on ne réagit pas, on est stable!</a:t>
            </a:r>
          </a:p>
          <a:p>
            <a:pPr lvl="1"/>
            <a:endParaRPr lang="fr-CA" dirty="0"/>
          </a:p>
          <a:p>
            <a:r>
              <a:rPr lang="fr-CA" dirty="0" smtClean="0"/>
              <a:t>Comment le calcium peut il devenir stable?</a:t>
            </a:r>
          </a:p>
          <a:p>
            <a:pPr lvl="1"/>
            <a:r>
              <a:rPr lang="fr-CA" dirty="0" smtClean="0"/>
              <a:t>le potassium?</a:t>
            </a:r>
          </a:p>
          <a:p>
            <a:pPr lvl="1"/>
            <a:r>
              <a:rPr lang="fr-CA" dirty="0" smtClean="0"/>
              <a:t>le chlore?</a:t>
            </a:r>
          </a:p>
          <a:p>
            <a:pPr lvl="1"/>
            <a:r>
              <a:rPr lang="fr-CA" dirty="0" smtClean="0"/>
              <a:t>le bore?</a:t>
            </a:r>
          </a:p>
          <a:p>
            <a:pPr lvl="1"/>
            <a:r>
              <a:rPr lang="fr-CA" dirty="0" smtClean="0"/>
              <a:t>l’oxygène?</a:t>
            </a:r>
          </a:p>
          <a:p>
            <a:pPr lvl="1"/>
            <a:endParaRPr lang="fr-CA" dirty="0"/>
          </a:p>
          <a:p>
            <a:r>
              <a:rPr lang="fr-CA" dirty="0" smtClean="0"/>
              <a:t>Quelle configuration électronique auraient-ils? (ils ressembleraient à qui?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3749"/>
            <a:ext cx="7315200" cy="632853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assembler </a:t>
            </a:r>
            <a:r>
              <a:rPr lang="en-US" dirty="0" err="1">
                <a:solidFill>
                  <a:srgbClr val="FFFF00"/>
                </a:solidFill>
              </a:rPr>
              <a:t>ou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dessiner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modèles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atomiques</a:t>
            </a:r>
            <a:r>
              <a:rPr lang="en-US" dirty="0">
                <a:solidFill>
                  <a:srgbClr val="FFFF00"/>
                </a:solidFill>
              </a:rPr>
              <a:t> de Bohr des dix-</a:t>
            </a:r>
            <a:r>
              <a:rPr lang="en-US" dirty="0" err="1">
                <a:solidFill>
                  <a:srgbClr val="FFFF00"/>
                </a:solidFill>
              </a:rPr>
              <a:t>huit</a:t>
            </a:r>
            <a:r>
              <a:rPr lang="en-US" dirty="0">
                <a:solidFill>
                  <a:srgbClr val="FFFF00"/>
                </a:solidFill>
              </a:rPr>
              <a:t> premiers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et les trier </a:t>
            </a:r>
            <a:r>
              <a:rPr lang="en-US" dirty="0" err="1">
                <a:solidFill>
                  <a:srgbClr val="FFFF00"/>
                </a:solidFill>
              </a:rPr>
              <a:t>selon</a:t>
            </a:r>
            <a:r>
              <a:rPr lang="en-US" dirty="0">
                <a:solidFill>
                  <a:srgbClr val="FFFF00"/>
                </a:solidFill>
              </a:rPr>
              <a:t> le </a:t>
            </a:r>
            <a:r>
              <a:rPr lang="en-US" dirty="0" err="1">
                <a:solidFill>
                  <a:srgbClr val="FFFF00"/>
                </a:solidFill>
              </a:rPr>
              <a:t>nombre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d'électrons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dans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couche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électronique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externe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étudier</a:t>
            </a:r>
            <a:r>
              <a:rPr lang="en-US" dirty="0">
                <a:solidFill>
                  <a:srgbClr val="FFFF00"/>
                </a:solidFill>
              </a:rPr>
              <a:t> le </a:t>
            </a:r>
            <a:r>
              <a:rPr lang="en-US" dirty="0" err="1">
                <a:solidFill>
                  <a:srgbClr val="FFFF00"/>
                </a:solidFill>
              </a:rPr>
              <a:t>développement</a:t>
            </a:r>
            <a:r>
              <a:rPr lang="en-US" dirty="0">
                <a:solidFill>
                  <a:srgbClr val="FFFF00"/>
                </a:solidFill>
              </a:rPr>
              <a:t> du tableau </a:t>
            </a:r>
            <a:r>
              <a:rPr lang="en-US" dirty="0" err="1">
                <a:solidFill>
                  <a:srgbClr val="FFFF00"/>
                </a:solidFill>
              </a:rPr>
              <a:t>périodique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comme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moyen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d'ordonner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explorer les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métaux</a:t>
            </a:r>
            <a:r>
              <a:rPr lang="en-US" dirty="0">
                <a:solidFill>
                  <a:srgbClr val="FFFF00"/>
                </a:solidFill>
              </a:rPr>
              <a:t>, des </a:t>
            </a:r>
            <a:r>
              <a:rPr lang="en-US" dirty="0" err="1">
                <a:solidFill>
                  <a:srgbClr val="FFFF00"/>
                </a:solidFill>
              </a:rPr>
              <a:t>non-métaux</a:t>
            </a:r>
            <a:r>
              <a:rPr lang="en-US" dirty="0">
                <a:solidFill>
                  <a:srgbClr val="FFFF00"/>
                </a:solidFill>
              </a:rPr>
              <a:t> et des </a:t>
            </a:r>
            <a:r>
              <a:rPr lang="en-US" dirty="0" err="1">
                <a:solidFill>
                  <a:srgbClr val="FFFF00"/>
                </a:solidFill>
              </a:rPr>
              <a:t>métalloïdes</a:t>
            </a:r>
            <a:r>
              <a:rPr lang="en-US" dirty="0">
                <a:solidFill>
                  <a:srgbClr val="FFFF00"/>
                </a:solidFill>
              </a:rPr>
              <a:t>, et classer les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selon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lier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réactivite</a:t>
            </a:r>
            <a:r>
              <a:rPr lang="en-US" dirty="0">
                <a:solidFill>
                  <a:srgbClr val="FFFF00"/>
                </a:solidFill>
              </a:rPr>
              <a:t>́ et la </a:t>
            </a:r>
            <a:r>
              <a:rPr lang="en-US" dirty="0" err="1">
                <a:solidFill>
                  <a:srgbClr val="FFFF00"/>
                </a:solidFill>
              </a:rPr>
              <a:t>stabilite</a:t>
            </a:r>
            <a:r>
              <a:rPr lang="en-US" dirty="0">
                <a:solidFill>
                  <a:srgbClr val="FFFF00"/>
                </a:solidFill>
              </a:rPr>
              <a:t>́ de </a:t>
            </a:r>
            <a:r>
              <a:rPr lang="en-US" dirty="0" err="1">
                <a:solidFill>
                  <a:srgbClr val="FFFF00"/>
                </a:solidFill>
              </a:rPr>
              <a:t>diverses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familles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d'éléments</a:t>
            </a:r>
            <a:r>
              <a:rPr lang="en-US" dirty="0">
                <a:solidFill>
                  <a:srgbClr val="FFFF00"/>
                </a:solidFill>
              </a:rPr>
              <a:t> à </a:t>
            </a:r>
            <a:r>
              <a:rPr lang="en-US" dirty="0" err="1">
                <a:solidFill>
                  <a:srgbClr val="FFFF00"/>
                </a:solidFill>
              </a:rPr>
              <a:t>leur</a:t>
            </a:r>
            <a:r>
              <a:rPr lang="en-US" dirty="0">
                <a:solidFill>
                  <a:srgbClr val="FFFF00"/>
                </a:solidFill>
              </a:rPr>
              <a:t> structure </a:t>
            </a:r>
            <a:r>
              <a:rPr lang="en-US" dirty="0" err="1" smtClean="0">
                <a:solidFill>
                  <a:srgbClr val="FFFF00"/>
                </a:solidFill>
              </a:rPr>
              <a:t>atomique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comparer les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aux </a:t>
            </a:r>
            <a:r>
              <a:rPr lang="en-US" dirty="0" err="1" smtClean="0">
                <a:solidFill>
                  <a:srgbClr val="FFFF00"/>
                </a:solidFill>
              </a:rPr>
              <a:t>composés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interpréter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formules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d'éléments</a:t>
            </a:r>
            <a:r>
              <a:rPr lang="en-US" dirty="0">
                <a:solidFill>
                  <a:srgbClr val="FFFF00"/>
                </a:solidFill>
              </a:rPr>
              <a:t> et de </a:t>
            </a:r>
            <a:r>
              <a:rPr lang="en-US" dirty="0" err="1">
                <a:solidFill>
                  <a:srgbClr val="FFFF00"/>
                </a:solidFill>
              </a:rPr>
              <a:t>composés</a:t>
            </a:r>
            <a:r>
              <a:rPr lang="en-US" dirty="0">
                <a:solidFill>
                  <a:srgbClr val="FFFF00"/>
                </a:solidFill>
              </a:rPr>
              <a:t> en </a:t>
            </a:r>
            <a:r>
              <a:rPr lang="en-US" dirty="0" err="1">
                <a:solidFill>
                  <a:srgbClr val="FFFF00"/>
                </a:solidFill>
              </a:rPr>
              <a:t>fonction</a:t>
            </a:r>
            <a:r>
              <a:rPr lang="en-US" dirty="0">
                <a:solidFill>
                  <a:srgbClr val="FFFF00"/>
                </a:solidFill>
              </a:rPr>
              <a:t> du </a:t>
            </a:r>
            <a:r>
              <a:rPr lang="en-US" dirty="0" err="1">
                <a:solidFill>
                  <a:srgbClr val="FFFF00"/>
                </a:solidFill>
              </a:rPr>
              <a:t>nombre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d'atomes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chaque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élément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67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Généralement, la réactivité des éléments dépend de comment facile il serait de devenir stable.</a:t>
            </a:r>
          </a:p>
          <a:p>
            <a:pPr lvl="1"/>
            <a:r>
              <a:rPr lang="fr-CA" dirty="0" smtClean="0"/>
              <a:t>Le plus facile qu’il est pour devenir stable, le plus réactif l’élément</a:t>
            </a:r>
          </a:p>
          <a:p>
            <a:pPr lvl="1"/>
            <a:r>
              <a:rPr lang="fr-CA" dirty="0" smtClean="0"/>
              <a:t>Quel est le groupe métal le plus réactif?</a:t>
            </a:r>
          </a:p>
          <a:p>
            <a:pPr lvl="1"/>
            <a:r>
              <a:rPr lang="fr-CA" dirty="0" smtClean="0"/>
              <a:t>Chez les non-métaux?</a:t>
            </a:r>
          </a:p>
          <a:p>
            <a:pPr marL="320040" lvl="1" indent="0">
              <a:buNone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763052"/>
            <a:ext cx="6273132" cy="29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Un autre concept important à la réactivité est comment elle varie en fonction du rayon atomique</a:t>
            </a:r>
          </a:p>
          <a:p>
            <a:pPr lvl="1"/>
            <a:r>
              <a:rPr lang="fr-CA" dirty="0" smtClean="0"/>
              <a:t>le rayon atomique est la grandeur de l’atome (son rayon)</a:t>
            </a:r>
          </a:p>
          <a:p>
            <a:pPr lvl="1"/>
            <a:r>
              <a:rPr lang="fr-CA" dirty="0" smtClean="0"/>
              <a:t>c’est le même que le rayon d’un cercle.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Lorsque le nombre de couches augmente, le rayon augments. </a:t>
            </a:r>
          </a:p>
          <a:p>
            <a:pPr lvl="1"/>
            <a:r>
              <a:rPr lang="fr-CA" dirty="0" smtClean="0"/>
              <a:t>Donc, le rayon augmente à chaque période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/>
              <a:t>Le plus loin du centre qu’est l’électron de </a:t>
            </a:r>
            <a:r>
              <a:rPr lang="fr-CA" dirty="0" smtClean="0"/>
              <a:t>valence, le </a:t>
            </a:r>
            <a:r>
              <a:rPr lang="fr-CA" dirty="0"/>
              <a:t>plus facile que c’est à le voler, </a:t>
            </a:r>
            <a:r>
              <a:rPr lang="fr-CA" dirty="0" smtClean="0"/>
              <a:t>et, </a:t>
            </a:r>
            <a:r>
              <a:rPr lang="fr-CA" dirty="0"/>
              <a:t>le plus réactif que l’élément </a:t>
            </a:r>
            <a:r>
              <a:rPr lang="fr-CA" dirty="0" smtClean="0"/>
              <a:t>devient.</a:t>
            </a:r>
          </a:p>
          <a:p>
            <a:r>
              <a:rPr lang="fr-CA" dirty="0" smtClean="0"/>
              <a:t>Quel est l’élément le plus réactif dans la famille des Alcalins?</a:t>
            </a:r>
          </a:p>
          <a:p>
            <a:endParaRPr lang="fr-CA" dirty="0"/>
          </a:p>
          <a:p>
            <a:r>
              <a:rPr lang="fr-CA" dirty="0"/>
              <a:t>vidéo: </a:t>
            </a:r>
            <a:r>
              <a:rPr lang="fr-CA" dirty="0">
                <a:hlinkClick r:id="rId2"/>
              </a:rPr>
              <a:t>https://www.youtube.com/watch?v=</a:t>
            </a:r>
            <a:r>
              <a:rPr lang="fr-CA" dirty="0" smtClean="0">
                <a:hlinkClick r:id="rId2"/>
              </a:rPr>
              <a:t>uixxJtJPVXk</a:t>
            </a:r>
            <a:r>
              <a:rPr lang="fr-CA" dirty="0" smtClean="0"/>
              <a:t> </a:t>
            </a:r>
            <a:endParaRPr lang="fr-CA" dirty="0"/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187658"/>
            <a:ext cx="4572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Chez les non-métaux, les thèmes sont le même:</a:t>
            </a:r>
          </a:p>
          <a:p>
            <a:r>
              <a:rPr lang="fr-CA" dirty="0" smtClean="0"/>
              <a:t>Le plus facile qu’il est à devenir stable, le plus réactif le non-métal</a:t>
            </a:r>
          </a:p>
          <a:p>
            <a:pPr lvl="1"/>
            <a:r>
              <a:rPr lang="fr-CA" dirty="0" smtClean="0"/>
              <a:t>Quelle famille de non-métal est le plus proche à devenir stable?</a:t>
            </a:r>
          </a:p>
          <a:p>
            <a:pPr lvl="1"/>
            <a:r>
              <a:rPr lang="fr-CA" dirty="0" smtClean="0"/>
              <a:t>Quelle famille de non-métal est le plus réactif?</a:t>
            </a:r>
          </a:p>
          <a:p>
            <a:pPr lvl="1"/>
            <a:endParaRPr lang="fr-CA" dirty="0"/>
          </a:p>
          <a:p>
            <a:r>
              <a:rPr lang="fr-CA" dirty="0" smtClean="0"/>
              <a:t>Au contraire des métaux, les non-métaux doivent </a:t>
            </a:r>
            <a:r>
              <a:rPr lang="fr-CA" b="1" dirty="0" smtClean="0"/>
              <a:t>voler</a:t>
            </a:r>
            <a:r>
              <a:rPr lang="fr-CA" dirty="0" smtClean="0"/>
              <a:t> des électrons afin de se stabiliser. </a:t>
            </a:r>
          </a:p>
          <a:p>
            <a:r>
              <a:rPr lang="fr-CA" dirty="0" smtClean="0"/>
              <a:t>Ainsi, la réactivité diminue avec un rayon atomique croissant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8"/>
            <a:ext cx="7315200" cy="2102350"/>
          </a:xfrm>
        </p:spPr>
        <p:txBody>
          <a:bodyPr/>
          <a:lstStyle/>
          <a:p>
            <a:r>
              <a:rPr lang="fr-CA" dirty="0" smtClean="0"/>
              <a:t>On peut nommer cette force de vouloir voler des électrons </a:t>
            </a:r>
            <a:r>
              <a:rPr lang="fr-CA" b="1" i="1" dirty="0" smtClean="0"/>
              <a:t>électronégativité</a:t>
            </a:r>
            <a:r>
              <a:rPr lang="fr-CA" dirty="0" smtClean="0"/>
              <a:t>. </a:t>
            </a:r>
          </a:p>
          <a:p>
            <a:r>
              <a:rPr lang="fr-CA" dirty="0" smtClean="0"/>
              <a:t>Quel élément pensez-vous a la plus haute électronégativité?</a:t>
            </a:r>
          </a:p>
          <a:p>
            <a:endParaRPr lang="fr-CA" dirty="0"/>
          </a:p>
          <a:p>
            <a:r>
              <a:rPr lang="fr-CA" dirty="0"/>
              <a:t>vidéo: </a:t>
            </a:r>
            <a:r>
              <a:rPr lang="fr-CA" dirty="0">
                <a:hlinkClick r:id="rId2"/>
              </a:rPr>
              <a:t>https://www.youtube.com/watch?v=</a:t>
            </a:r>
            <a:r>
              <a:rPr lang="fr-CA" dirty="0" smtClean="0">
                <a:hlinkClick r:id="rId2"/>
              </a:rPr>
              <a:t>u2ogMUDBaf4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39" y="4090738"/>
            <a:ext cx="2443021" cy="26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Allons plus loin…</a:t>
            </a:r>
          </a:p>
          <a:p>
            <a:r>
              <a:rPr lang="fr-CA" dirty="0" smtClean="0"/>
              <a:t>On sait que le rayon atomique augmente avec le nombre de périodes…</a:t>
            </a:r>
          </a:p>
          <a:p>
            <a:pPr lvl="1"/>
            <a:r>
              <a:rPr lang="fr-CA" dirty="0" smtClean="0"/>
              <a:t>mais comment pensez-vous qu’il varie en fonction du numéro atomique (</a:t>
            </a:r>
            <a:r>
              <a:rPr lang="fr-CA" dirty="0" err="1" smtClean="0"/>
              <a:t>c-a-d</a:t>
            </a:r>
            <a:r>
              <a:rPr lang="fr-CA" dirty="0"/>
              <a:t> </a:t>
            </a:r>
            <a:r>
              <a:rPr lang="fr-CA" dirty="0" smtClean="0"/>
              <a:t>de gauche à droite dans une période)?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C. Le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À chaque fois qu’on ajoute un proton chargé + au noyau, la masse augmente et la force nucléaire augmente aussi.</a:t>
            </a:r>
          </a:p>
          <a:p>
            <a:pPr marL="45720" indent="0">
              <a:buNone/>
            </a:pPr>
            <a:endParaRPr lang="fr-CA" dirty="0" smtClean="0"/>
          </a:p>
          <a:p>
            <a:r>
              <a:rPr lang="fr-CA" dirty="0" smtClean="0"/>
              <a:t>La force nucléaire attire davantage les électrons au noyau.</a:t>
            </a:r>
          </a:p>
          <a:p>
            <a:endParaRPr lang="fr-CA" dirty="0"/>
          </a:p>
          <a:p>
            <a:r>
              <a:rPr lang="fr-CA" dirty="0" smtClean="0"/>
              <a:t>Ainsi… le rayon diminue de gauche à droite.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9000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0277"/>
            <a:ext cx="7315200" cy="353952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comparer les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aux </a:t>
            </a:r>
            <a:r>
              <a:rPr lang="en-US" dirty="0" err="1">
                <a:solidFill>
                  <a:srgbClr val="FFFF00"/>
                </a:solidFill>
              </a:rPr>
              <a:t>composés</a:t>
            </a:r>
            <a:endParaRPr lang="en-US" dirty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interpréter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formules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d'éléments</a:t>
            </a:r>
            <a:r>
              <a:rPr lang="en-US" dirty="0">
                <a:solidFill>
                  <a:srgbClr val="FFFF00"/>
                </a:solidFill>
              </a:rPr>
              <a:t> et de </a:t>
            </a:r>
            <a:r>
              <a:rPr lang="en-US" dirty="0" err="1">
                <a:solidFill>
                  <a:srgbClr val="FFFF00"/>
                </a:solidFill>
              </a:rPr>
              <a:t>composés</a:t>
            </a:r>
            <a:r>
              <a:rPr lang="en-US" dirty="0">
                <a:solidFill>
                  <a:srgbClr val="FFFF00"/>
                </a:solidFill>
              </a:rPr>
              <a:t> en </a:t>
            </a:r>
            <a:r>
              <a:rPr lang="en-US" dirty="0" err="1">
                <a:solidFill>
                  <a:srgbClr val="FFFF00"/>
                </a:solidFill>
              </a:rPr>
              <a:t>fonction</a:t>
            </a:r>
            <a:r>
              <a:rPr lang="en-US" dirty="0">
                <a:solidFill>
                  <a:srgbClr val="FFFF00"/>
                </a:solidFill>
              </a:rPr>
              <a:t> du </a:t>
            </a:r>
            <a:r>
              <a:rPr lang="en-US" dirty="0" err="1">
                <a:solidFill>
                  <a:srgbClr val="FFFF00"/>
                </a:solidFill>
              </a:rPr>
              <a:t>nombre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d'atomes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chaque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élément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033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4388"/>
            <a:ext cx="7315200" cy="4271612"/>
          </a:xfrm>
        </p:spPr>
        <p:txBody>
          <a:bodyPr/>
          <a:lstStyle/>
          <a:p>
            <a:r>
              <a:rPr lang="fr-CA" dirty="0" smtClean="0"/>
              <a:t>Des composés suivants, lesquels sont des éléments?</a:t>
            </a:r>
          </a:p>
          <a:p>
            <a:endParaRPr lang="fr-CA" dirty="0"/>
          </a:p>
          <a:p>
            <a:pPr lvl="1"/>
            <a:r>
              <a:rPr lang="fr-CA" dirty="0" smtClean="0"/>
              <a:t>Or</a:t>
            </a:r>
          </a:p>
          <a:p>
            <a:pPr lvl="1"/>
            <a:r>
              <a:rPr lang="fr-CA" dirty="0" smtClean="0"/>
              <a:t>Argent</a:t>
            </a:r>
          </a:p>
          <a:p>
            <a:pPr lvl="1"/>
            <a:r>
              <a:rPr lang="fr-CA" dirty="0" smtClean="0"/>
              <a:t>Bronze</a:t>
            </a:r>
          </a:p>
          <a:p>
            <a:pPr lvl="1"/>
            <a:r>
              <a:rPr lang="fr-CA" dirty="0" smtClean="0"/>
              <a:t>Oxygène</a:t>
            </a:r>
          </a:p>
          <a:p>
            <a:pPr lvl="1"/>
            <a:r>
              <a:rPr lang="fr-CA" dirty="0" smtClean="0"/>
              <a:t>Eau</a:t>
            </a:r>
          </a:p>
          <a:p>
            <a:pPr lvl="1"/>
            <a:r>
              <a:rPr lang="fr-CA" dirty="0" smtClean="0"/>
              <a:t>acide chlorhydrique</a:t>
            </a:r>
          </a:p>
          <a:p>
            <a:pPr lvl="1"/>
            <a:r>
              <a:rPr lang="fr-CA" dirty="0" err="1" smtClean="0"/>
              <a:t>NaCL</a:t>
            </a:r>
            <a:endParaRPr lang="fr-CA" dirty="0" smtClean="0"/>
          </a:p>
          <a:p>
            <a:pPr lvl="1"/>
            <a:r>
              <a:rPr lang="fr-CA" dirty="0" smtClean="0"/>
              <a:t>Titane</a:t>
            </a:r>
          </a:p>
          <a:p>
            <a:pPr lvl="1"/>
            <a:r>
              <a:rPr lang="fr-CA" dirty="0" smtClean="0"/>
              <a:t>Dioxyde de carbone</a:t>
            </a:r>
          </a:p>
          <a:p>
            <a:pPr lvl="1"/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40777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634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92936"/>
            <a:ext cx="7315200" cy="585863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étudier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de substances et </a:t>
            </a:r>
            <a:r>
              <a:rPr lang="en-US" dirty="0" err="1">
                <a:solidFill>
                  <a:srgbClr val="FFFF00"/>
                </a:solidFill>
              </a:rPr>
              <a:t>expliquer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l'importance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connaître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distinguer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changements</a:t>
            </a:r>
            <a:r>
              <a:rPr lang="en-US" dirty="0">
                <a:solidFill>
                  <a:srgbClr val="FFFF00"/>
                </a:solidFill>
              </a:rPr>
              <a:t> physiques des </a:t>
            </a:r>
            <a:r>
              <a:rPr lang="en-US" dirty="0" err="1">
                <a:solidFill>
                  <a:srgbClr val="FFFF00"/>
                </a:solidFill>
              </a:rPr>
              <a:t>changements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mener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expériences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afin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déterminer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indicateurs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réactions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étudier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phénomènes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naturels</a:t>
            </a:r>
            <a:r>
              <a:rPr lang="en-US" dirty="0">
                <a:solidFill>
                  <a:srgbClr val="FFFF00"/>
                </a:solidFill>
              </a:rPr>
              <a:t> et des technologies qui, </a:t>
            </a:r>
            <a:r>
              <a:rPr lang="en-US" dirty="0" err="1">
                <a:solidFill>
                  <a:srgbClr val="FFFF00"/>
                </a:solidFill>
              </a:rPr>
              <a:t>dans</a:t>
            </a:r>
            <a:r>
              <a:rPr lang="en-US" dirty="0">
                <a:solidFill>
                  <a:srgbClr val="FFFF00"/>
                </a:solidFill>
              </a:rPr>
              <a:t> la vie de </a:t>
            </a:r>
            <a:r>
              <a:rPr lang="en-US" dirty="0" err="1">
                <a:solidFill>
                  <a:srgbClr val="FFFF00"/>
                </a:solidFill>
              </a:rPr>
              <a:t>tous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jours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donnent</a:t>
            </a:r>
            <a:r>
              <a:rPr lang="en-US" dirty="0">
                <a:solidFill>
                  <a:srgbClr val="FFFF00"/>
                </a:solidFill>
              </a:rPr>
              <a:t> lieu à des </a:t>
            </a:r>
            <a:r>
              <a:rPr lang="en-US" dirty="0" err="1">
                <a:solidFill>
                  <a:srgbClr val="FFFF00"/>
                </a:solidFill>
              </a:rPr>
              <a:t>changements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47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4388"/>
            <a:ext cx="7315200" cy="4624390"/>
          </a:xfrm>
        </p:spPr>
        <p:txBody>
          <a:bodyPr/>
          <a:lstStyle/>
          <a:p>
            <a:r>
              <a:rPr lang="fr-CA" dirty="0" smtClean="0"/>
              <a:t>Que sont ceux qui ne sont pas des éléments?</a:t>
            </a:r>
          </a:p>
          <a:p>
            <a:pPr lvl="1"/>
            <a:r>
              <a:rPr lang="fr-CA" dirty="0" smtClean="0"/>
              <a:t>bronze</a:t>
            </a:r>
          </a:p>
          <a:p>
            <a:pPr lvl="1"/>
            <a:r>
              <a:rPr lang="fr-CA" dirty="0" smtClean="0"/>
              <a:t>acide chlorhydrique</a:t>
            </a:r>
          </a:p>
          <a:p>
            <a:pPr lvl="1"/>
            <a:r>
              <a:rPr lang="fr-CA" dirty="0" smtClean="0"/>
              <a:t>dioxyde de carbone</a:t>
            </a:r>
          </a:p>
          <a:p>
            <a:pPr lvl="1"/>
            <a:r>
              <a:rPr lang="fr-CA" dirty="0" err="1" smtClean="0"/>
              <a:t>NaCl</a:t>
            </a:r>
            <a:endParaRPr lang="fr-CA" dirty="0" smtClean="0"/>
          </a:p>
          <a:p>
            <a:pPr lvl="1"/>
            <a:endParaRPr lang="fr-CA" dirty="0"/>
          </a:p>
          <a:p>
            <a:pPr marL="45720" indent="0">
              <a:buNone/>
            </a:pP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40777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8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4388"/>
            <a:ext cx="7315200" cy="4313945"/>
          </a:xfrm>
        </p:spPr>
        <p:txBody>
          <a:bodyPr/>
          <a:lstStyle/>
          <a:p>
            <a:r>
              <a:rPr lang="fr-CA" dirty="0" smtClean="0"/>
              <a:t>Activité!</a:t>
            </a:r>
          </a:p>
          <a:p>
            <a:pPr lvl="1"/>
            <a:r>
              <a:rPr lang="fr-CA" dirty="0" smtClean="0"/>
              <a:t>dessiner la structure Lewis des éléments suivants et essayer de les combien afin de former des composés stables! Indice… tu peux utiliser jusqu’à trois atomes d’un élément…</a:t>
            </a:r>
          </a:p>
          <a:p>
            <a:pPr lvl="1"/>
            <a:endParaRPr lang="fr-CA" dirty="0"/>
          </a:p>
          <a:p>
            <a:pPr lvl="2"/>
            <a:r>
              <a:rPr lang="fr-CA" dirty="0" smtClean="0"/>
              <a:t>Li et F</a:t>
            </a:r>
          </a:p>
          <a:p>
            <a:pPr lvl="2"/>
            <a:r>
              <a:rPr lang="fr-CA" dirty="0" smtClean="0"/>
              <a:t>Na et Cl</a:t>
            </a:r>
          </a:p>
          <a:p>
            <a:pPr lvl="2"/>
            <a:r>
              <a:rPr lang="fr-CA" dirty="0" smtClean="0"/>
              <a:t>H et O</a:t>
            </a:r>
          </a:p>
          <a:p>
            <a:pPr lvl="2"/>
            <a:r>
              <a:rPr lang="fr-CA" dirty="0" smtClean="0"/>
              <a:t>C et O</a:t>
            </a:r>
          </a:p>
          <a:p>
            <a:pPr lvl="2"/>
            <a:r>
              <a:rPr lang="fr-CA" dirty="0" smtClean="0"/>
              <a:t>K et O</a:t>
            </a:r>
          </a:p>
          <a:p>
            <a:pPr marL="502920" lvl="2" indent="0">
              <a:buNone/>
            </a:pPr>
            <a:endParaRPr lang="fr-CA" dirty="0" smtClean="0"/>
          </a:p>
          <a:p>
            <a:r>
              <a:rPr lang="fr-CA" dirty="0" smtClean="0"/>
              <a:t>Combien d’atomes de chaque devais-tu ajouter pour créer un composé stable?</a:t>
            </a:r>
          </a:p>
          <a:p>
            <a:pPr lvl="2"/>
            <a:endParaRPr lang="fr-CA" dirty="0" smtClean="0"/>
          </a:p>
          <a:p>
            <a:pPr lvl="2"/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40777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8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1500"/>
            <a:ext cx="7315200" cy="4878390"/>
          </a:xfrm>
        </p:spPr>
        <p:txBody>
          <a:bodyPr/>
          <a:lstStyle/>
          <a:p>
            <a:r>
              <a:rPr lang="fr-CA" dirty="0" err="1" smtClean="0"/>
              <a:t>LiF</a:t>
            </a:r>
            <a:r>
              <a:rPr lang="fr-CA" dirty="0" smtClean="0"/>
              <a:t>, </a:t>
            </a:r>
            <a:r>
              <a:rPr lang="fr-CA" dirty="0" err="1" smtClean="0"/>
              <a:t>NaCl</a:t>
            </a:r>
            <a:r>
              <a:rPr lang="fr-CA" dirty="0" smtClean="0"/>
              <a:t>, H</a:t>
            </a:r>
            <a:r>
              <a:rPr lang="fr-CA" baseline="-25000" dirty="0" smtClean="0"/>
              <a:t>2</a:t>
            </a:r>
            <a:r>
              <a:rPr lang="fr-CA" dirty="0" smtClean="0"/>
              <a:t>O, CO</a:t>
            </a:r>
            <a:r>
              <a:rPr lang="fr-CA" baseline="-25000" dirty="0" smtClean="0"/>
              <a:t>2</a:t>
            </a:r>
            <a:r>
              <a:rPr lang="fr-CA" dirty="0" smtClean="0"/>
              <a:t>, </a:t>
            </a:r>
            <a:r>
              <a:rPr lang="fr-CA" dirty="0" err="1" smtClean="0"/>
              <a:t>KBr</a:t>
            </a:r>
            <a:r>
              <a:rPr lang="fr-CA" dirty="0" smtClean="0"/>
              <a:t>, sont tous des composés stables formés entre deux éléments.</a:t>
            </a:r>
          </a:p>
          <a:p>
            <a:pPr marL="45720" indent="0">
              <a:buNone/>
            </a:pPr>
            <a:endParaRPr lang="fr-CA" dirty="0" smtClean="0"/>
          </a:p>
          <a:p>
            <a:r>
              <a:rPr lang="fr-CA" dirty="0" smtClean="0"/>
              <a:t>Pouvez vous nommer autres composés? </a:t>
            </a:r>
          </a:p>
          <a:p>
            <a:pPr lvl="1"/>
            <a:r>
              <a:rPr lang="fr-CA" dirty="0" smtClean="0"/>
              <a:t>Voyons si je peux vous montrer leur structure chimique.</a:t>
            </a:r>
          </a:p>
          <a:p>
            <a:pPr lvl="1"/>
            <a:endParaRPr lang="fr-CA" dirty="0"/>
          </a:p>
          <a:p>
            <a:r>
              <a:rPr lang="fr-CA" dirty="0" smtClean="0"/>
              <a:t>ADN</a:t>
            </a:r>
          </a:p>
          <a:p>
            <a:r>
              <a:rPr lang="fr-CA" dirty="0" smtClean="0"/>
              <a:t>Testostérone</a:t>
            </a:r>
          </a:p>
          <a:p>
            <a:r>
              <a:rPr lang="fr-CA" dirty="0" err="1" smtClean="0"/>
              <a:t>buckminsterfullorene</a:t>
            </a:r>
            <a:endParaRPr lang="fr-CA" dirty="0" smtClean="0"/>
          </a:p>
          <a:p>
            <a:r>
              <a:rPr lang="fr-CA" dirty="0" err="1" smtClean="0"/>
              <a:t>ibuprophène</a:t>
            </a:r>
            <a:endParaRPr lang="fr-CA" dirty="0" smtClean="0"/>
          </a:p>
          <a:p>
            <a:r>
              <a:rPr lang="fr-CA" dirty="0" smtClean="0"/>
              <a:t>Nylon</a:t>
            </a:r>
          </a:p>
          <a:p>
            <a:r>
              <a:rPr lang="fr-CA" dirty="0" err="1" smtClean="0"/>
              <a:t>phénobarbitol</a:t>
            </a:r>
            <a:endParaRPr lang="fr-CA" dirty="0" smtClean="0"/>
          </a:p>
          <a:p>
            <a:pPr marL="45720" indent="0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40777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8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4388"/>
            <a:ext cx="7315200" cy="3539527"/>
          </a:xfrm>
        </p:spPr>
        <p:txBody>
          <a:bodyPr/>
          <a:lstStyle/>
          <a:p>
            <a:r>
              <a:rPr lang="fr-CA" dirty="0" smtClean="0"/>
              <a:t>Les composés:</a:t>
            </a:r>
          </a:p>
          <a:p>
            <a:pPr lvl="1"/>
            <a:r>
              <a:rPr lang="fr-CA" dirty="0" smtClean="0"/>
              <a:t>substances chimiques composées de deux éléments ou plus. </a:t>
            </a:r>
          </a:p>
          <a:p>
            <a:pPr lvl="1"/>
            <a:r>
              <a:rPr lang="fr-CA" dirty="0" smtClean="0"/>
              <a:t>généralement, l’on peut nommer deux sortes de composés.</a:t>
            </a:r>
          </a:p>
          <a:p>
            <a:pPr lvl="2"/>
            <a:r>
              <a:rPr lang="fr-CA" dirty="0" smtClean="0"/>
              <a:t>composés moléculaires</a:t>
            </a:r>
          </a:p>
          <a:p>
            <a:pPr lvl="2"/>
            <a:r>
              <a:rPr lang="fr-CA" dirty="0" smtClean="0"/>
              <a:t>composés ioniques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40777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8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6493"/>
            <a:ext cx="7315200" cy="1154097"/>
          </a:xfrm>
        </p:spPr>
        <p:txBody>
          <a:bodyPr/>
          <a:lstStyle/>
          <a:p>
            <a:r>
              <a:rPr lang="fr-CA" dirty="0" smtClean="0"/>
              <a:t>D. Les composés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1500"/>
            <a:ext cx="7315200" cy="3539527"/>
          </a:xfrm>
        </p:spPr>
        <p:txBody>
          <a:bodyPr/>
          <a:lstStyle/>
          <a:p>
            <a:r>
              <a:rPr lang="fr-CA" dirty="0" smtClean="0"/>
              <a:t>Composés moléculaires:</a:t>
            </a:r>
          </a:p>
          <a:p>
            <a:pPr lvl="1"/>
            <a:r>
              <a:rPr lang="fr-CA" dirty="0" smtClean="0"/>
              <a:t>formés entre deux non-métaux</a:t>
            </a:r>
          </a:p>
          <a:p>
            <a:pPr lvl="1"/>
            <a:r>
              <a:rPr lang="fr-CA" dirty="0" smtClean="0"/>
              <a:t>formé par des liaisons </a:t>
            </a:r>
            <a:r>
              <a:rPr lang="fr-CA" dirty="0" err="1" smtClean="0"/>
              <a:t>co-valentes</a:t>
            </a:r>
            <a:endParaRPr lang="fr-CA" dirty="0" smtClean="0"/>
          </a:p>
          <a:p>
            <a:pPr lvl="1"/>
            <a:r>
              <a:rPr lang="fr-CA" dirty="0" smtClean="0"/>
              <a:t>ex: CO</a:t>
            </a:r>
            <a:r>
              <a:rPr lang="fr-CA" baseline="-25000" dirty="0" smtClean="0"/>
              <a:t>2</a:t>
            </a:r>
            <a:r>
              <a:rPr lang="fr-CA" dirty="0" smtClean="0"/>
              <a:t> et H</a:t>
            </a:r>
            <a:r>
              <a:rPr lang="fr-CA" baseline="-25000" dirty="0" smtClean="0"/>
              <a:t>2</a:t>
            </a:r>
            <a:r>
              <a:rPr lang="fr-CA" dirty="0" smtClean="0"/>
              <a:t>O</a:t>
            </a:r>
          </a:p>
          <a:p>
            <a:pPr lvl="1"/>
            <a:endParaRPr lang="fr-CA" dirty="0"/>
          </a:p>
          <a:p>
            <a:r>
              <a:rPr lang="fr-CA" dirty="0" smtClean="0"/>
              <a:t>Composés ioniques</a:t>
            </a:r>
          </a:p>
          <a:p>
            <a:pPr lvl="1"/>
            <a:r>
              <a:rPr lang="fr-CA" dirty="0" smtClean="0"/>
              <a:t>formés entre un non-métal et un métal</a:t>
            </a:r>
          </a:p>
          <a:p>
            <a:pPr lvl="1"/>
            <a:r>
              <a:rPr lang="fr-CA" dirty="0" smtClean="0"/>
              <a:t>formé par des liaisons ioniques</a:t>
            </a:r>
          </a:p>
          <a:p>
            <a:pPr lvl="1"/>
            <a:r>
              <a:rPr lang="fr-CA" dirty="0" smtClean="0"/>
              <a:t>ex: </a:t>
            </a:r>
            <a:r>
              <a:rPr lang="fr-CA" dirty="0" err="1" smtClean="0"/>
              <a:t>NaCl</a:t>
            </a:r>
            <a:r>
              <a:rPr lang="fr-CA" dirty="0" smtClean="0"/>
              <a:t>, </a:t>
            </a:r>
            <a:r>
              <a:rPr lang="fr-CA" dirty="0" err="1" smtClean="0"/>
              <a:t>MgO</a:t>
            </a:r>
            <a:r>
              <a:rPr lang="fr-CA" dirty="0" smtClean="0"/>
              <a:t>, CaCl</a:t>
            </a:r>
            <a:r>
              <a:rPr lang="fr-CA" baseline="-25000" dirty="0" smtClean="0"/>
              <a:t>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026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22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Les propriétés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51388"/>
            <a:ext cx="7315200" cy="353952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explorer les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métaux</a:t>
            </a:r>
            <a:r>
              <a:rPr lang="en-US" dirty="0">
                <a:solidFill>
                  <a:srgbClr val="FFFF00"/>
                </a:solidFill>
              </a:rPr>
              <a:t>, des </a:t>
            </a:r>
            <a:r>
              <a:rPr lang="en-US" dirty="0" err="1">
                <a:solidFill>
                  <a:srgbClr val="FFFF00"/>
                </a:solidFill>
              </a:rPr>
              <a:t>non-métaux</a:t>
            </a:r>
            <a:r>
              <a:rPr lang="en-US" dirty="0">
                <a:solidFill>
                  <a:srgbClr val="FFFF00"/>
                </a:solidFill>
              </a:rPr>
              <a:t> et des </a:t>
            </a:r>
            <a:r>
              <a:rPr lang="en-US" dirty="0" err="1">
                <a:solidFill>
                  <a:srgbClr val="FFFF00"/>
                </a:solidFill>
              </a:rPr>
              <a:t>métalloïdes</a:t>
            </a:r>
            <a:r>
              <a:rPr lang="en-US" dirty="0">
                <a:solidFill>
                  <a:srgbClr val="FFFF00"/>
                </a:solidFill>
              </a:rPr>
              <a:t>, et classer les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selon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1224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E</a:t>
            </a:r>
            <a:r>
              <a:rPr lang="fr-CA" dirty="0" smtClean="0"/>
              <a:t>. Les propriétés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Les propriétés des métaux, non-métaux et métalloïdes:</a:t>
            </a:r>
          </a:p>
          <a:p>
            <a:pPr lvl="1"/>
            <a:r>
              <a:rPr lang="fr-CA" dirty="0" smtClean="0"/>
              <a:t>lire p. Omnisciences 9</a:t>
            </a:r>
          </a:p>
          <a:p>
            <a:pPr lvl="1"/>
            <a:r>
              <a:rPr lang="fr-CA" dirty="0" smtClean="0"/>
              <a:t>Résumer les propriétés et donner des exemples.</a:t>
            </a:r>
          </a:p>
          <a:p>
            <a:pPr lvl="1"/>
            <a:r>
              <a:rPr lang="fr-CA" dirty="0"/>
              <a:t>À l’aide du tableau périodique, colorez les différents éléments métaux, non-métaux et métalloïdes</a:t>
            </a:r>
          </a:p>
          <a:p>
            <a:pPr lvl="1"/>
            <a:r>
              <a:rPr lang="fr-CA" dirty="0"/>
              <a:t>Décrivez les propriétés de ceux-ci dans la légende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Les métaux:</a:t>
            </a:r>
          </a:p>
          <a:p>
            <a:pPr lvl="1"/>
            <a:r>
              <a:rPr lang="fr-CA" dirty="0" smtClean="0"/>
              <a:t>dur</a:t>
            </a:r>
          </a:p>
          <a:p>
            <a:pPr lvl="1"/>
            <a:r>
              <a:rPr lang="fr-CA" dirty="0" smtClean="0"/>
              <a:t>malléable</a:t>
            </a:r>
          </a:p>
          <a:p>
            <a:pPr lvl="1"/>
            <a:r>
              <a:rPr lang="fr-CA" dirty="0" smtClean="0"/>
              <a:t>de bons conducteurs</a:t>
            </a:r>
          </a:p>
          <a:p>
            <a:pPr lvl="1"/>
            <a:r>
              <a:rPr lang="fr-CA" dirty="0" smtClean="0"/>
              <a:t>luisant (brillant)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ex: Or, Argent, Cuivre, Uranium, Fer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/>
              <a:t>E</a:t>
            </a:r>
            <a:r>
              <a:rPr lang="fr-CA" dirty="0" smtClean="0"/>
              <a:t>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non-métaux:</a:t>
            </a:r>
          </a:p>
          <a:p>
            <a:pPr lvl="1"/>
            <a:r>
              <a:rPr lang="fr-CA" dirty="0" smtClean="0"/>
              <a:t>mauvais conducteurs de chaleur et électricité</a:t>
            </a:r>
          </a:p>
          <a:p>
            <a:pPr lvl="1"/>
            <a:r>
              <a:rPr lang="fr-CA" dirty="0" smtClean="0"/>
              <a:t>non-malléable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ex: carbone, hydrogène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métalloïdes:</a:t>
            </a:r>
          </a:p>
          <a:p>
            <a:pPr lvl="1"/>
            <a:r>
              <a:rPr lang="fr-CA" dirty="0" smtClean="0"/>
              <a:t>semi-conducteurs</a:t>
            </a:r>
          </a:p>
          <a:p>
            <a:pPr lvl="1"/>
            <a:r>
              <a:rPr lang="fr-CA" dirty="0" smtClean="0"/>
              <a:t>certaines propriétés des métaux et certains des non-métaux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ex: Bore et Silicium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53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A. L’historique du modèle atomique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8628"/>
            <a:ext cx="7315200" cy="4458635"/>
          </a:xfrm>
        </p:spPr>
        <p:txBody>
          <a:bodyPr>
            <a:normAutofit/>
          </a:bodyPr>
          <a:lstStyle/>
          <a:p>
            <a:r>
              <a:rPr lang="fr-CA" dirty="0" smtClean="0"/>
              <a:t>Concepts clés:</a:t>
            </a:r>
          </a:p>
          <a:p>
            <a:pPr lvl="1"/>
            <a:r>
              <a:rPr lang="fr-CA" dirty="0" err="1">
                <a:solidFill>
                  <a:srgbClr val="FFFF00"/>
                </a:solidFill>
              </a:rPr>
              <a:t>décrire</a:t>
            </a:r>
            <a:r>
              <a:rPr lang="fr-CA" dirty="0">
                <a:solidFill>
                  <a:srgbClr val="FFFF00"/>
                </a:solidFill>
              </a:rPr>
              <a:t> comment des </a:t>
            </a:r>
            <a:r>
              <a:rPr lang="fr-CA" dirty="0" err="1">
                <a:solidFill>
                  <a:srgbClr val="FFFF00"/>
                </a:solidFill>
              </a:rPr>
              <a:t>idées</a:t>
            </a:r>
            <a:r>
              <a:rPr lang="fr-CA" dirty="0">
                <a:solidFill>
                  <a:srgbClr val="FFFF00"/>
                </a:solidFill>
              </a:rPr>
              <a:t> et des </a:t>
            </a:r>
            <a:r>
              <a:rPr lang="fr-CA" dirty="0" err="1">
                <a:solidFill>
                  <a:srgbClr val="FFFF00"/>
                </a:solidFill>
              </a:rPr>
              <a:t>modèles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err="1">
                <a:solidFill>
                  <a:srgbClr val="FFFF00"/>
                </a:solidFill>
              </a:rPr>
              <a:t>puisés</a:t>
            </a:r>
            <a:r>
              <a:rPr lang="fr-CA" dirty="0">
                <a:solidFill>
                  <a:srgbClr val="FFFF00"/>
                </a:solidFill>
              </a:rPr>
              <a:t> dans l'histoire nous ont permis de mieux comprendre la nature de la </a:t>
            </a:r>
            <a:r>
              <a:rPr lang="fr-CA" dirty="0" err="1">
                <a:solidFill>
                  <a:srgbClr val="FFFF00"/>
                </a:solidFill>
              </a:rPr>
              <a:t>matière</a:t>
            </a:r>
            <a:r>
              <a:rPr lang="fr-CA" dirty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fr-CA" dirty="0" err="1">
                <a:solidFill>
                  <a:srgbClr val="FFFF00"/>
                </a:solidFill>
              </a:rPr>
              <a:t>étudier</a:t>
            </a:r>
            <a:r>
              <a:rPr lang="fr-CA" dirty="0">
                <a:solidFill>
                  <a:srgbClr val="FFFF00"/>
                </a:solidFill>
              </a:rPr>
              <a:t> l'</a:t>
            </a:r>
            <a:r>
              <a:rPr lang="fr-CA" dirty="0" err="1">
                <a:solidFill>
                  <a:srgbClr val="FFFF00"/>
                </a:solidFill>
              </a:rPr>
              <a:t>évolution</a:t>
            </a:r>
            <a:r>
              <a:rPr lang="fr-CA" dirty="0">
                <a:solidFill>
                  <a:srgbClr val="FFFF00"/>
                </a:solidFill>
              </a:rPr>
              <a:t> historique du </a:t>
            </a:r>
            <a:r>
              <a:rPr lang="fr-CA" dirty="0" err="1">
                <a:solidFill>
                  <a:srgbClr val="FFFF00"/>
                </a:solidFill>
              </a:rPr>
              <a:t>modèle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smtClean="0">
                <a:solidFill>
                  <a:srgbClr val="FFFF00"/>
                </a:solidFill>
              </a:rPr>
              <a:t>atomique</a:t>
            </a:r>
          </a:p>
          <a:p>
            <a:pPr marL="320040" lvl="1" indent="0">
              <a:buNone/>
            </a:pPr>
            <a:endParaRPr lang="fr-CA" dirty="0" smtClean="0"/>
          </a:p>
          <a:p>
            <a:r>
              <a:rPr lang="fr-CA" dirty="0" smtClean="0"/>
              <a:t>Questions essentielles:</a:t>
            </a:r>
          </a:p>
          <a:p>
            <a:endParaRPr lang="fr-CA" dirty="0"/>
          </a:p>
          <a:p>
            <a:pPr lvl="1"/>
            <a:r>
              <a:rPr lang="fr-CA" dirty="0" smtClean="0"/>
              <a:t>Comment la perception de la matière a-t-elle évoluée au cours des années?</a:t>
            </a:r>
          </a:p>
          <a:p>
            <a:pPr marL="320040" lvl="1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Ligne de temps</a:t>
            </a:r>
          </a:p>
          <a:p>
            <a:pPr lvl="1"/>
            <a:r>
              <a:rPr lang="fr-CA" dirty="0" smtClean="0"/>
              <a:t>Différents modèles expliqués en lasse.</a:t>
            </a:r>
          </a:p>
          <a:p>
            <a:pPr lvl="1"/>
            <a:r>
              <a:rPr lang="fr-CA" dirty="0" smtClean="0"/>
              <a:t>Annexe 4 et 5</a:t>
            </a:r>
          </a:p>
        </p:txBody>
      </p:sp>
    </p:spTree>
    <p:extLst>
      <p:ext uri="{BB962C8B-B14F-4D97-AF65-F5344CB8AC3E}">
        <p14:creationId xmlns:p14="http://schemas.microsoft.com/office/powerpoint/2010/main" val="10146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Concepts clés: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3833"/>
            <a:ext cx="7315200" cy="442683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étudier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de substances et </a:t>
            </a:r>
            <a:r>
              <a:rPr lang="en-US" dirty="0" err="1">
                <a:solidFill>
                  <a:srgbClr val="FFFF00"/>
                </a:solidFill>
              </a:rPr>
              <a:t>expliquer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l'importance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connaître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propriétés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distinguer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changements</a:t>
            </a:r>
            <a:r>
              <a:rPr lang="en-US" dirty="0">
                <a:solidFill>
                  <a:srgbClr val="FFFF00"/>
                </a:solidFill>
              </a:rPr>
              <a:t> physiques des </a:t>
            </a:r>
            <a:r>
              <a:rPr lang="en-US" dirty="0" err="1">
                <a:solidFill>
                  <a:srgbClr val="FFFF00"/>
                </a:solidFill>
              </a:rPr>
              <a:t>changements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mener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expériences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afin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déterminer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indicateurs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réactions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marL="4572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étudier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phénomènes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naturels</a:t>
            </a:r>
            <a:r>
              <a:rPr lang="en-US" dirty="0">
                <a:solidFill>
                  <a:srgbClr val="FFFF00"/>
                </a:solidFill>
              </a:rPr>
              <a:t> et des technologies qui, </a:t>
            </a:r>
            <a:r>
              <a:rPr lang="en-US" dirty="0" err="1">
                <a:solidFill>
                  <a:srgbClr val="FFFF00"/>
                </a:solidFill>
              </a:rPr>
              <a:t>dans</a:t>
            </a:r>
            <a:r>
              <a:rPr lang="en-US" dirty="0">
                <a:solidFill>
                  <a:srgbClr val="FFFF00"/>
                </a:solidFill>
              </a:rPr>
              <a:t> la vie de </a:t>
            </a:r>
            <a:r>
              <a:rPr lang="en-US" dirty="0" err="1">
                <a:solidFill>
                  <a:srgbClr val="FFFF00"/>
                </a:solidFill>
              </a:rPr>
              <a:t>tous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jours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donnent</a:t>
            </a:r>
            <a:r>
              <a:rPr lang="en-US" dirty="0">
                <a:solidFill>
                  <a:srgbClr val="FFFF00"/>
                </a:solidFill>
              </a:rPr>
              <a:t> lieu à des </a:t>
            </a:r>
            <a:r>
              <a:rPr lang="en-US" dirty="0" err="1">
                <a:solidFill>
                  <a:srgbClr val="FFFF00"/>
                </a:solidFill>
              </a:rPr>
              <a:t>changements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chimiques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980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Les propriétés des substances</a:t>
            </a:r>
          </a:p>
          <a:p>
            <a:pPr lvl="1"/>
            <a:r>
              <a:rPr lang="fr-CA" dirty="0" smtClean="0"/>
              <a:t>les substances comprennent tous des propriétés particulières</a:t>
            </a:r>
          </a:p>
          <a:p>
            <a:pPr lvl="1"/>
            <a:r>
              <a:rPr lang="fr-CA" dirty="0" smtClean="0"/>
              <a:t>C’est critique que l’on connaissent ces propriétés avant de les manipuler. </a:t>
            </a:r>
            <a:endParaRPr lang="fr-CA" dirty="0"/>
          </a:p>
          <a:p>
            <a:pPr lvl="1"/>
            <a:endParaRPr lang="fr-CA" dirty="0"/>
          </a:p>
          <a:p>
            <a:r>
              <a:rPr lang="fr-CA" dirty="0" smtClean="0"/>
              <a:t>Les propriétés sont souvent:</a:t>
            </a:r>
          </a:p>
          <a:p>
            <a:pPr lvl="1"/>
            <a:r>
              <a:rPr lang="fr-CA" dirty="0" smtClean="0"/>
              <a:t>physiques</a:t>
            </a:r>
          </a:p>
          <a:p>
            <a:pPr lvl="1"/>
            <a:r>
              <a:rPr lang="fr-CA" dirty="0" smtClean="0"/>
              <a:t>chimiques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/>
              <a:t>Physiques:</a:t>
            </a:r>
          </a:p>
          <a:p>
            <a:pPr lvl="1"/>
            <a:r>
              <a:rPr lang="fr-CA" dirty="0"/>
              <a:t>Les propriétés qui peuvent être observées sans </a:t>
            </a:r>
            <a:r>
              <a:rPr lang="fr-CA" dirty="0" smtClean="0"/>
              <a:t>que l’on change la substance.</a:t>
            </a:r>
            <a:endParaRPr lang="fr-CA" dirty="0"/>
          </a:p>
          <a:p>
            <a:pPr lvl="1"/>
            <a:r>
              <a:rPr lang="fr-CA" dirty="0"/>
              <a:t>masse, volume, densité, couleur, apparence, capacité calorifique, point d’ébullition, point de congélation, </a:t>
            </a:r>
            <a:r>
              <a:rPr lang="fr-CA" dirty="0" smtClean="0"/>
              <a:t>etc.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Chimiques:</a:t>
            </a:r>
          </a:p>
          <a:p>
            <a:pPr lvl="1"/>
            <a:r>
              <a:rPr lang="fr-CA" dirty="0" smtClean="0"/>
              <a:t>ce sont les caractéristiques qui peuvent être observées lorsque l’on transforme une substance.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Certaines substances sont inflammable</a:t>
            </a:r>
          </a:p>
          <a:p>
            <a:pPr lvl="1"/>
            <a:r>
              <a:rPr lang="fr-CA" dirty="0" smtClean="0"/>
              <a:t>Certaines substances réagissent violemment avec autres substances</a:t>
            </a:r>
          </a:p>
          <a:p>
            <a:pPr lvl="1"/>
            <a:r>
              <a:rPr lang="fr-CA" dirty="0" smtClean="0"/>
              <a:t>Certaines substances réagissent avec l’air</a:t>
            </a:r>
          </a:p>
          <a:p>
            <a:pPr lvl="1"/>
            <a:r>
              <a:rPr lang="fr-CA" dirty="0" smtClean="0"/>
              <a:t>Certaines substances dégagent des flammes d’une certaine couleur lorsqu’ils brulent</a:t>
            </a:r>
          </a:p>
          <a:p>
            <a:pPr lvl="1"/>
            <a:r>
              <a:rPr lang="fr-CA" dirty="0" smtClean="0"/>
              <a:t>Le glucose réagit avec la levure pour former de l’alcool. </a:t>
            </a:r>
          </a:p>
          <a:p>
            <a:pPr lvl="1"/>
            <a:r>
              <a:rPr lang="fr-CA" dirty="0" smtClean="0"/>
              <a:t>Il n’y a pas une liste de propriétés définie…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Dans le laboratoire il est important de bien connaître les propriétés des substances utilisées. </a:t>
            </a:r>
          </a:p>
          <a:p>
            <a:r>
              <a:rPr lang="fr-CA" dirty="0" smtClean="0"/>
              <a:t>Ces informations sont explicitées à l’aide de fiches signalétiques (MSDS)</a:t>
            </a:r>
          </a:p>
          <a:p>
            <a:r>
              <a:rPr lang="fr-CA" dirty="0" smtClean="0"/>
              <a:t>Il y a aussi des affiches sur les contenants des produits eux-mêmes.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18" y="1301558"/>
            <a:ext cx="3551915" cy="5408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474" y="1991895"/>
            <a:ext cx="44422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dirty="0" smtClean="0"/>
              <a:t>Gaz comprimés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inflammables et combustibles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comburantes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toxiques (immédiates)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toxiques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bio-dangereuses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corrosives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/>
              <a:t>matières dangereusement réactives</a:t>
            </a:r>
          </a:p>
          <a:p>
            <a:pPr marL="285750" indent="-285750">
              <a:buFont typeface="Arial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Étudiez les fiches signalétiques suivantes en groupe.</a:t>
            </a:r>
          </a:p>
          <a:p>
            <a:pPr lvl="1"/>
            <a:r>
              <a:rPr lang="fr-CA" dirty="0" smtClean="0"/>
              <a:t>Formulez 10 questions d’après votre fiche.</a:t>
            </a:r>
          </a:p>
          <a:p>
            <a:pPr lvl="1"/>
            <a:r>
              <a:rPr lang="fr-CA" dirty="0" smtClean="0"/>
              <a:t>Échangez de fiches avec un autre groupe.</a:t>
            </a:r>
          </a:p>
          <a:p>
            <a:pPr lvl="1"/>
            <a:r>
              <a:rPr lang="fr-CA" dirty="0" smtClean="0"/>
              <a:t>Répondez aux questions des autres fiches</a:t>
            </a:r>
          </a:p>
          <a:p>
            <a:pPr lvl="1"/>
            <a:r>
              <a:rPr lang="fr-CA" dirty="0" smtClean="0"/>
              <a:t>Continuer le cycle.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01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7833"/>
            <a:ext cx="7315200" cy="3539527"/>
          </a:xfrm>
        </p:spPr>
        <p:txBody>
          <a:bodyPr/>
          <a:lstStyle/>
          <a:p>
            <a:r>
              <a:rPr lang="fr-CA" dirty="0" smtClean="0"/>
              <a:t>Quels informations se retrouvent sur la fiche signalétique?</a:t>
            </a:r>
          </a:p>
          <a:p>
            <a:r>
              <a:rPr lang="fr-CA" dirty="0" smtClean="0"/>
              <a:t>Est-il important de consulter telles fiches avant l’utilisation de substances?</a:t>
            </a:r>
          </a:p>
          <a:p>
            <a:r>
              <a:rPr lang="fr-CA" dirty="0" smtClean="0"/>
              <a:t>Pourquoi?</a:t>
            </a:r>
          </a:p>
          <a:p>
            <a:endParaRPr lang="fr-CA" dirty="0"/>
          </a:p>
          <a:p>
            <a:r>
              <a:rPr lang="fr-CA" dirty="0" smtClean="0"/>
              <a:t>Soulevez les dangers de chaque composé chimique étudié.</a:t>
            </a:r>
          </a:p>
          <a:p>
            <a:endParaRPr lang="fr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11333"/>
            <a:ext cx="7315200" cy="1154097"/>
          </a:xfrm>
        </p:spPr>
        <p:txBody>
          <a:bodyPr/>
          <a:lstStyle/>
          <a:p>
            <a:r>
              <a:rPr lang="fr-CA" dirty="0" smtClean="0"/>
              <a:t>E. </a:t>
            </a:r>
            <a:r>
              <a:rPr lang="fr-CA" dirty="0"/>
              <a:t>Les propriétés</a:t>
            </a:r>
          </a:p>
        </p:txBody>
      </p:sp>
    </p:spTree>
    <p:extLst>
      <p:ext uri="{BB962C8B-B14F-4D97-AF65-F5344CB8AC3E}">
        <p14:creationId xmlns:p14="http://schemas.microsoft.com/office/powerpoint/2010/main" val="2635182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04"/>
            <a:ext cx="7315200" cy="1154097"/>
          </a:xfrm>
        </p:spPr>
        <p:txBody>
          <a:bodyPr/>
          <a:lstStyle/>
          <a:p>
            <a:r>
              <a:rPr lang="fr-CA" dirty="0" smtClean="0"/>
              <a:t>F. Changements physiques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7277"/>
            <a:ext cx="7315200" cy="3539527"/>
          </a:xfrm>
        </p:spPr>
        <p:txBody>
          <a:bodyPr/>
          <a:lstStyle/>
          <a:p>
            <a:r>
              <a:rPr lang="fr-CA" dirty="0"/>
              <a:t>Les changements physiques ne modifient ni la nature ni les propriétés caractéristiques de la matière. Les propriétés de la matière sont les mêmes avant et après le changement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ex:</a:t>
            </a:r>
          </a:p>
          <a:p>
            <a:pPr lvl="2"/>
            <a:r>
              <a:rPr lang="fr-CA" dirty="0" smtClean="0"/>
              <a:t>déchirer une feuille en deux</a:t>
            </a:r>
          </a:p>
          <a:p>
            <a:pPr lvl="2"/>
            <a:r>
              <a:rPr lang="fr-CA" dirty="0" smtClean="0"/>
              <a:t>L’eau qui passe de l’état liquide à gazeux</a:t>
            </a:r>
          </a:p>
          <a:p>
            <a:pPr lvl="2"/>
            <a:r>
              <a:rPr lang="fr-CA" dirty="0" smtClean="0"/>
              <a:t>La dissolution du sucre dans l’eau</a:t>
            </a:r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31620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04"/>
            <a:ext cx="7315200" cy="1154097"/>
          </a:xfrm>
        </p:spPr>
        <p:txBody>
          <a:bodyPr/>
          <a:lstStyle/>
          <a:p>
            <a:r>
              <a:rPr lang="fr-CA" dirty="0" smtClean="0"/>
              <a:t>F. Changements chimiques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7277"/>
            <a:ext cx="7315200" cy="3539527"/>
          </a:xfrm>
        </p:spPr>
        <p:txBody>
          <a:bodyPr>
            <a:normAutofit/>
          </a:bodyPr>
          <a:lstStyle/>
          <a:p>
            <a:r>
              <a:rPr lang="fr-CA" dirty="0"/>
              <a:t>Les changements chimiques modifient la nature et les propriétés caractéristiques de la matière. De nouvelles substances sont donc formées suite à la </a:t>
            </a:r>
            <a:r>
              <a:rPr lang="fr-CA" dirty="0" smtClean="0"/>
              <a:t>réaction.</a:t>
            </a:r>
          </a:p>
          <a:p>
            <a:pPr lvl="1"/>
            <a:r>
              <a:rPr lang="fr-CA" dirty="0" smtClean="0"/>
              <a:t>On dit qu’une substance pure a subit un changement chimique si elle s’est transformée en une ou plusieurs substances pures nouvelles</a:t>
            </a:r>
          </a:p>
          <a:p>
            <a:pPr lvl="1"/>
            <a:r>
              <a:rPr lang="fr-CA" dirty="0" smtClean="0"/>
              <a:t>Celles-ci n’ont pas les mêmes propriétés que la substance de départ</a:t>
            </a:r>
          </a:p>
          <a:p>
            <a:pPr lvl="1"/>
            <a:r>
              <a:rPr lang="fr-CA" dirty="0" smtClean="0"/>
              <a:t>Les </a:t>
            </a:r>
            <a:r>
              <a:rPr lang="fr-CA" dirty="0"/>
              <a:t>propriétés caractéristiques des substances disparaissent et les produits formés ont de nouvelles propriétés.</a:t>
            </a:r>
          </a:p>
        </p:txBody>
      </p:sp>
    </p:spTree>
    <p:extLst>
      <p:ext uri="{BB962C8B-B14F-4D97-AF65-F5344CB8AC3E}">
        <p14:creationId xmlns:p14="http://schemas.microsoft.com/office/powerpoint/2010/main" val="41267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97621"/>
            <a:ext cx="7315200" cy="1154097"/>
          </a:xfrm>
        </p:spPr>
        <p:txBody>
          <a:bodyPr>
            <a:normAutofit/>
          </a:bodyPr>
          <a:lstStyle/>
          <a:p>
            <a:r>
              <a:rPr lang="fr-CA" dirty="0" smtClean="0"/>
              <a:t>B. Les éléments </a:t>
            </a:r>
            <a:br>
              <a:rPr lang="fr-CA" dirty="0" smtClean="0"/>
            </a:br>
            <a:r>
              <a:rPr lang="fr-CA" sz="2200" i="1" dirty="0" smtClean="0"/>
              <a:t>Que sont les symboles chimiques de ces substances?</a:t>
            </a:r>
            <a:endParaRPr lang="fr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1429"/>
            <a:ext cx="6640135" cy="4279459"/>
          </a:xfrm>
        </p:spPr>
        <p:txBody>
          <a:bodyPr numCol="3">
            <a:normAutofit/>
          </a:bodyPr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mercure</a:t>
            </a:r>
            <a:endParaRPr lang="en-US" dirty="0" smtClean="0"/>
          </a:p>
          <a:p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/>
              <a:t>carbonique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sucre</a:t>
            </a:r>
            <a:endParaRPr lang="en-US" dirty="0" smtClean="0"/>
          </a:p>
          <a:p>
            <a:r>
              <a:rPr lang="en-US" dirty="0" smtClean="0"/>
              <a:t>azote </a:t>
            </a:r>
          </a:p>
          <a:p>
            <a:r>
              <a:rPr lang="en-US" dirty="0" smtClean="0"/>
              <a:t>propane</a:t>
            </a:r>
            <a:endParaRPr lang="en-US" dirty="0"/>
          </a:p>
          <a:p>
            <a:r>
              <a:rPr lang="en-US" dirty="0" smtClean="0"/>
              <a:t>eau</a:t>
            </a:r>
          </a:p>
          <a:p>
            <a:r>
              <a:rPr lang="en-US" dirty="0" err="1" smtClean="0"/>
              <a:t>carbone</a:t>
            </a:r>
            <a:endParaRPr lang="en-US" dirty="0" smtClean="0"/>
          </a:p>
          <a:p>
            <a:r>
              <a:rPr lang="en-US" dirty="0" err="1" smtClean="0"/>
              <a:t>hydrogène</a:t>
            </a:r>
            <a:endParaRPr lang="en-US" dirty="0"/>
          </a:p>
          <a:p>
            <a:r>
              <a:rPr lang="en-US" dirty="0" err="1" smtClean="0"/>
              <a:t>méthane</a:t>
            </a:r>
            <a:endParaRPr lang="en-US" dirty="0"/>
          </a:p>
          <a:p>
            <a:r>
              <a:rPr lang="en-US" dirty="0" err="1" smtClean="0"/>
              <a:t>fluor</a:t>
            </a:r>
            <a:endParaRPr lang="en-US" dirty="0"/>
          </a:p>
          <a:p>
            <a:r>
              <a:rPr lang="en-US" dirty="0" err="1" smtClean="0"/>
              <a:t>silicium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cuivre</a:t>
            </a:r>
            <a:endParaRPr lang="en-US" dirty="0"/>
          </a:p>
          <a:p>
            <a:r>
              <a:rPr lang="en-US" dirty="0" err="1" smtClean="0"/>
              <a:t>fer</a:t>
            </a:r>
            <a:endParaRPr lang="en-US" dirty="0"/>
          </a:p>
          <a:p>
            <a:r>
              <a:rPr lang="en-US" dirty="0" err="1" smtClean="0"/>
              <a:t>acide</a:t>
            </a:r>
            <a:r>
              <a:rPr lang="en-US" dirty="0" smtClean="0"/>
              <a:t> </a:t>
            </a:r>
            <a:r>
              <a:rPr lang="en-US" dirty="0" err="1" smtClean="0"/>
              <a:t>acétique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rouille</a:t>
            </a:r>
            <a:endParaRPr lang="en-US" dirty="0"/>
          </a:p>
          <a:p>
            <a:r>
              <a:rPr lang="en-US" dirty="0" err="1" smtClean="0"/>
              <a:t>soufre</a:t>
            </a:r>
            <a:endParaRPr lang="en-US" dirty="0"/>
          </a:p>
          <a:p>
            <a:r>
              <a:rPr lang="en-US" dirty="0" smtClean="0"/>
              <a:t>sable</a:t>
            </a:r>
          </a:p>
          <a:p>
            <a:r>
              <a:rPr lang="en-US" dirty="0" err="1" smtClean="0"/>
              <a:t>méthanol</a:t>
            </a:r>
            <a:endParaRPr lang="en-US" dirty="0"/>
          </a:p>
          <a:p>
            <a:r>
              <a:rPr lang="en-US" dirty="0" smtClean="0"/>
              <a:t>argent</a:t>
            </a:r>
          </a:p>
          <a:p>
            <a:r>
              <a:rPr lang="en-US" dirty="0" err="1" smtClean="0"/>
              <a:t>fer</a:t>
            </a:r>
            <a:endParaRPr lang="en-US" dirty="0"/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phosphate</a:t>
            </a:r>
          </a:p>
          <a:p>
            <a:r>
              <a:rPr lang="en-US" dirty="0" smtClean="0"/>
              <a:t>ozone</a:t>
            </a:r>
          </a:p>
          <a:p>
            <a:r>
              <a:rPr lang="en-US" dirty="0" err="1" smtClean="0"/>
              <a:t>diamant</a:t>
            </a:r>
            <a:r>
              <a:rPr lang="en-US" dirty="0" smtClean="0"/>
              <a:t> </a:t>
            </a: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757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04"/>
            <a:ext cx="7315200" cy="1154097"/>
          </a:xfrm>
        </p:spPr>
        <p:txBody>
          <a:bodyPr/>
          <a:lstStyle/>
          <a:p>
            <a:r>
              <a:rPr lang="fr-CA" dirty="0" smtClean="0"/>
              <a:t>F. Changements chimiques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7277"/>
            <a:ext cx="7315200" cy="3539527"/>
          </a:xfrm>
        </p:spPr>
        <p:txBody>
          <a:bodyPr/>
          <a:lstStyle/>
          <a:p>
            <a:r>
              <a:rPr lang="fr-CA" dirty="0" smtClean="0"/>
              <a:t>Pouvez vous nommer quelques exemples de réactions ou changements physiques?</a:t>
            </a:r>
          </a:p>
          <a:p>
            <a:pPr lvl="1"/>
            <a:r>
              <a:rPr lang="fr-CA" dirty="0" smtClean="0"/>
              <a:t>déchire une feuille en deux</a:t>
            </a:r>
          </a:p>
          <a:p>
            <a:pPr lvl="1"/>
            <a:r>
              <a:rPr lang="fr-CA" dirty="0" smtClean="0"/>
              <a:t>la dissolution du sucre dans l’eau</a:t>
            </a:r>
          </a:p>
          <a:p>
            <a:pPr lvl="1"/>
            <a:r>
              <a:rPr lang="fr-CA" dirty="0" smtClean="0"/>
              <a:t>la fonte de la neige en 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674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2382"/>
            <a:ext cx="7315200" cy="1154097"/>
          </a:xfrm>
        </p:spPr>
        <p:txBody>
          <a:bodyPr/>
          <a:lstStyle/>
          <a:p>
            <a:r>
              <a:rPr lang="fr-CA" dirty="0" smtClean="0"/>
              <a:t>F. Changements chimiques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55056"/>
            <a:ext cx="7315200" cy="4455055"/>
          </a:xfrm>
        </p:spPr>
        <p:txBody>
          <a:bodyPr/>
          <a:lstStyle/>
          <a:p>
            <a:r>
              <a:rPr lang="fr-CA" dirty="0" smtClean="0"/>
              <a:t>Quelques exemples de changements chimiques:</a:t>
            </a:r>
          </a:p>
          <a:p>
            <a:pPr lvl="1"/>
            <a:r>
              <a:rPr lang="fr-CA" dirty="0" smtClean="0"/>
              <a:t>Une chandelle qui brûle </a:t>
            </a:r>
          </a:p>
          <a:p>
            <a:pPr lvl="1"/>
            <a:r>
              <a:rPr lang="fr-CA" dirty="0" smtClean="0"/>
              <a:t>La respiration cellulaire</a:t>
            </a:r>
          </a:p>
          <a:p>
            <a:pPr lvl="1"/>
            <a:r>
              <a:rPr lang="fr-CA" dirty="0" smtClean="0"/>
              <a:t>photosynthèse</a:t>
            </a:r>
          </a:p>
          <a:p>
            <a:pPr lvl="1"/>
            <a:r>
              <a:rPr lang="fr-CA" dirty="0" smtClean="0"/>
              <a:t>un feu</a:t>
            </a:r>
          </a:p>
          <a:p>
            <a:pPr lvl="1"/>
            <a:r>
              <a:rPr lang="fr-CA" dirty="0" smtClean="0"/>
              <a:t>feu d’artifice</a:t>
            </a:r>
          </a:p>
          <a:p>
            <a:pPr lvl="1"/>
            <a:r>
              <a:rPr lang="fr-CA" dirty="0" smtClean="0"/>
              <a:t>L’électrolyse de l’eau</a:t>
            </a:r>
          </a:p>
          <a:p>
            <a:pPr lvl="1"/>
            <a:endParaRPr lang="fr-CA" dirty="0"/>
          </a:p>
          <a:p>
            <a:r>
              <a:rPr lang="fr-CA" dirty="0" smtClean="0"/>
              <a:t>Dans ces exemples, des composés changent de composition chimique et forment des </a:t>
            </a:r>
            <a:r>
              <a:rPr lang="fr-CA" i="1" dirty="0" smtClean="0"/>
              <a:t>nouveaux composés</a:t>
            </a:r>
          </a:p>
          <a:p>
            <a:r>
              <a:rPr lang="fr-CA" dirty="0" smtClean="0"/>
              <a:t>DONC c’est un changement chimique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0102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048"/>
            <a:ext cx="7315200" cy="1154097"/>
          </a:xfrm>
        </p:spPr>
        <p:txBody>
          <a:bodyPr/>
          <a:lstStyle/>
          <a:p>
            <a:r>
              <a:rPr lang="fr-CA" dirty="0" smtClean="0"/>
              <a:t>F. Les changements chimiques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944"/>
            <a:ext cx="7315200" cy="3539527"/>
          </a:xfrm>
        </p:spPr>
        <p:txBody>
          <a:bodyPr/>
          <a:lstStyle/>
          <a:p>
            <a:r>
              <a:rPr lang="fr-CA" dirty="0" smtClean="0"/>
              <a:t>Les changements chimiques peuvent être identifiés par:</a:t>
            </a:r>
          </a:p>
          <a:p>
            <a:pPr lvl="1"/>
            <a:r>
              <a:rPr lang="fr-CA" dirty="0" smtClean="0"/>
              <a:t>changement de couleur</a:t>
            </a:r>
          </a:p>
          <a:p>
            <a:pPr lvl="1"/>
            <a:r>
              <a:rPr lang="fr-CA" dirty="0" smtClean="0"/>
              <a:t>production de chaleur</a:t>
            </a:r>
          </a:p>
          <a:p>
            <a:pPr lvl="1"/>
            <a:r>
              <a:rPr lang="fr-CA" dirty="0" smtClean="0"/>
              <a:t>formation d’un précipité</a:t>
            </a:r>
          </a:p>
          <a:p>
            <a:pPr lvl="1"/>
            <a:r>
              <a:rPr lang="fr-CA" dirty="0" smtClean="0"/>
              <a:t>production de lumière</a:t>
            </a:r>
          </a:p>
          <a:p>
            <a:pPr lvl="1"/>
            <a:r>
              <a:rPr lang="fr-CA" dirty="0" smtClean="0"/>
              <a:t>production d’un gaz</a:t>
            </a:r>
          </a:p>
          <a:p>
            <a:pPr lvl="1"/>
            <a:endParaRPr lang="fr-CA" dirty="0"/>
          </a:p>
          <a:p>
            <a:r>
              <a:rPr lang="fr-CA" dirty="0" smtClean="0"/>
              <a:t>chacun des indicateurs ont étés démontrés lors des démonstrations en laboratoire. Essayez de penser à quelles expériences ont créés quels indicateurs…</a:t>
            </a:r>
          </a:p>
        </p:txBody>
      </p:sp>
    </p:spTree>
    <p:extLst>
      <p:ext uri="{BB962C8B-B14F-4D97-AF65-F5344CB8AC3E}">
        <p14:creationId xmlns:p14="http://schemas.microsoft.com/office/powerpoint/2010/main" val="363435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B. Les éléments</a:t>
            </a:r>
            <a:br>
              <a:rPr lang="fr-CA" dirty="0" smtClean="0"/>
            </a:br>
            <a:r>
              <a:rPr lang="fr-CA" sz="2200" dirty="0"/>
              <a:t>Trouvez la définition des mots suivants dans une contexte de la </a:t>
            </a:r>
            <a:r>
              <a:rPr lang="fr-CA" sz="2200" dirty="0" smtClean="0"/>
              <a:t>chimie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4281"/>
            <a:ext cx="7315200" cy="5016666"/>
          </a:xfrm>
        </p:spPr>
        <p:txBody>
          <a:bodyPr numCol="2">
            <a:normAutofit/>
          </a:bodyPr>
          <a:lstStyle/>
          <a:p>
            <a:r>
              <a:rPr lang="fr-CA" sz="2400" i="1" dirty="0" smtClean="0"/>
              <a:t>Élément</a:t>
            </a:r>
          </a:p>
          <a:p>
            <a:r>
              <a:rPr lang="fr-CA" sz="2400" i="1" dirty="0" smtClean="0"/>
              <a:t>Proton</a:t>
            </a:r>
          </a:p>
          <a:p>
            <a:r>
              <a:rPr lang="fr-CA" sz="2400" i="1" dirty="0" smtClean="0"/>
              <a:t>Neutron</a:t>
            </a:r>
          </a:p>
          <a:p>
            <a:r>
              <a:rPr lang="fr-CA" sz="2400" i="1" dirty="0" smtClean="0"/>
              <a:t>Électron</a:t>
            </a:r>
          </a:p>
          <a:p>
            <a:r>
              <a:rPr lang="fr-CA" sz="2400" i="1" dirty="0" smtClean="0"/>
              <a:t>Matière</a:t>
            </a:r>
          </a:p>
          <a:p>
            <a:r>
              <a:rPr lang="fr-CA" sz="2400" i="1" dirty="0" smtClean="0"/>
              <a:t>Masse atomique</a:t>
            </a:r>
          </a:p>
          <a:p>
            <a:r>
              <a:rPr lang="fr-CA" sz="2400" i="1" dirty="0"/>
              <a:t>R</a:t>
            </a:r>
            <a:r>
              <a:rPr lang="fr-CA" sz="2400" i="1" dirty="0" smtClean="0"/>
              <a:t>éactivité</a:t>
            </a:r>
          </a:p>
          <a:p>
            <a:r>
              <a:rPr lang="fr-CA" sz="2400" i="1" dirty="0" smtClean="0"/>
              <a:t>Période</a:t>
            </a:r>
          </a:p>
          <a:p>
            <a:r>
              <a:rPr lang="fr-CA" sz="2400" i="1" dirty="0" smtClean="0"/>
              <a:t>Famille</a:t>
            </a:r>
          </a:p>
          <a:p>
            <a:r>
              <a:rPr lang="fr-CA" sz="2400" i="1" dirty="0" smtClean="0"/>
              <a:t>Métal</a:t>
            </a:r>
          </a:p>
          <a:p>
            <a:r>
              <a:rPr lang="fr-CA" sz="2400" i="1" dirty="0" smtClean="0"/>
              <a:t>Non-Métal</a:t>
            </a:r>
          </a:p>
          <a:p>
            <a:r>
              <a:rPr lang="fr-CA" sz="2400" i="1" dirty="0" smtClean="0"/>
              <a:t>Métalloïde</a:t>
            </a:r>
          </a:p>
          <a:p>
            <a:r>
              <a:rPr lang="fr-CA" sz="2400" i="1" dirty="0" smtClean="0"/>
              <a:t>Composé</a:t>
            </a:r>
          </a:p>
          <a:p>
            <a:r>
              <a:rPr lang="fr-CA" sz="2400" i="1" dirty="0" smtClean="0"/>
              <a:t>Valence</a:t>
            </a:r>
          </a:p>
          <a:p>
            <a:r>
              <a:rPr lang="fr-CA" sz="2400" i="1" dirty="0" smtClean="0"/>
              <a:t>Anion</a:t>
            </a:r>
          </a:p>
          <a:p>
            <a:r>
              <a:rPr lang="fr-CA" sz="2400" i="1" dirty="0" smtClean="0"/>
              <a:t>Cation</a:t>
            </a:r>
          </a:p>
          <a:p>
            <a:r>
              <a:rPr lang="fr-CA" sz="2400" i="1" dirty="0" smtClean="0"/>
              <a:t>Gaz inerte</a:t>
            </a:r>
          </a:p>
          <a:p>
            <a:r>
              <a:rPr lang="fr-CA" sz="2400" i="1" dirty="0" smtClean="0"/>
              <a:t>Alcalin</a:t>
            </a:r>
          </a:p>
          <a:p>
            <a:r>
              <a:rPr lang="fr-CA" sz="2400" i="1" dirty="0" smtClean="0"/>
              <a:t>Alcalino-terreux</a:t>
            </a:r>
          </a:p>
          <a:p>
            <a:r>
              <a:rPr lang="fr-CA" sz="2400" i="1" dirty="0" smtClean="0"/>
              <a:t>Halogène</a:t>
            </a:r>
          </a:p>
          <a:p>
            <a:r>
              <a:rPr lang="fr-CA" sz="2400" i="1" dirty="0" err="1" smtClean="0"/>
              <a:t>Chalcogène</a:t>
            </a:r>
            <a:endParaRPr lang="fr-CA" sz="2400" i="1" dirty="0"/>
          </a:p>
          <a:p>
            <a:r>
              <a:rPr lang="fr-CA" sz="2400" i="1" dirty="0" smtClean="0"/>
              <a:t>Tableau périodique</a:t>
            </a:r>
          </a:p>
          <a:p>
            <a:pPr marL="45720" indent="0">
              <a:buNone/>
            </a:pPr>
            <a:endParaRPr lang="fr-CA" sz="2400" i="1" dirty="0" smtClean="0"/>
          </a:p>
          <a:p>
            <a:endParaRPr lang="fr-CA" sz="2400" i="1" dirty="0" smtClean="0"/>
          </a:p>
          <a:p>
            <a:endParaRPr lang="fr-CA" sz="2400" i="1" dirty="0" smtClean="0"/>
          </a:p>
          <a:p>
            <a:endParaRPr lang="fr-CA" sz="2400" i="1" dirty="0" smtClean="0"/>
          </a:p>
          <a:p>
            <a:endParaRPr lang="fr-CA" sz="2400" i="1" dirty="0" smtClean="0"/>
          </a:p>
          <a:p>
            <a:endParaRPr lang="fr-CA" sz="2400" i="1" dirty="0" smtClean="0"/>
          </a:p>
          <a:p>
            <a:pPr lvl="1"/>
            <a:endParaRPr lang="fr-CA" sz="2200" i="1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8987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r>
              <a:rPr lang="fr-CA" dirty="0" smtClean="0"/>
              <a:t>Concepts clés:</a:t>
            </a:r>
          </a:p>
          <a:p>
            <a:pPr lvl="1"/>
            <a:r>
              <a:rPr lang="fr-CA" dirty="0" err="1">
                <a:solidFill>
                  <a:srgbClr val="FFFF00"/>
                </a:solidFill>
              </a:rPr>
              <a:t>définir</a:t>
            </a:r>
            <a:r>
              <a:rPr lang="fr-CA" dirty="0">
                <a:solidFill>
                  <a:srgbClr val="FFFF00"/>
                </a:solidFill>
              </a:rPr>
              <a:t> « </a:t>
            </a:r>
            <a:r>
              <a:rPr lang="fr-CA" dirty="0" err="1">
                <a:solidFill>
                  <a:srgbClr val="FFFF00"/>
                </a:solidFill>
              </a:rPr>
              <a:t>élément</a:t>
            </a:r>
            <a:r>
              <a:rPr lang="fr-CA" dirty="0">
                <a:solidFill>
                  <a:srgbClr val="FFFF00"/>
                </a:solidFill>
              </a:rPr>
              <a:t> » et </a:t>
            </a:r>
            <a:r>
              <a:rPr lang="fr-CA" dirty="0" err="1">
                <a:solidFill>
                  <a:srgbClr val="FFFF00"/>
                </a:solidFill>
              </a:rPr>
              <a:t>reconnaître</a:t>
            </a:r>
            <a:r>
              <a:rPr lang="fr-CA" dirty="0">
                <a:solidFill>
                  <a:srgbClr val="FFFF00"/>
                </a:solidFill>
              </a:rPr>
              <a:t> les symboles de certains </a:t>
            </a:r>
            <a:r>
              <a:rPr lang="fr-CA" dirty="0" err="1">
                <a:solidFill>
                  <a:srgbClr val="FFFF00"/>
                </a:solidFill>
              </a:rPr>
              <a:t>éléments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smtClean="0">
                <a:solidFill>
                  <a:srgbClr val="FFFF00"/>
                </a:solidFill>
              </a:rPr>
              <a:t>courants</a:t>
            </a:r>
            <a:endParaRPr lang="fr-CA" dirty="0">
              <a:solidFill>
                <a:srgbClr val="FFFF00"/>
              </a:solidFill>
            </a:endParaRPr>
          </a:p>
          <a:p>
            <a:pPr lvl="1"/>
            <a:r>
              <a:rPr lang="fr-CA" dirty="0" smtClean="0">
                <a:solidFill>
                  <a:srgbClr val="FFFF00"/>
                </a:solidFill>
              </a:rPr>
              <a:t>expliquer la structure atomique d'un atome en fonction du nombre de protons, de neutrons et d'</a:t>
            </a:r>
            <a:r>
              <a:rPr lang="fr-CA" dirty="0" err="1" smtClean="0">
                <a:solidFill>
                  <a:srgbClr val="FFFF00"/>
                </a:solidFill>
              </a:rPr>
              <a:t>électrons</a:t>
            </a:r>
            <a:r>
              <a:rPr lang="fr-CA" dirty="0" smtClean="0">
                <a:solidFill>
                  <a:srgbClr val="FFFF00"/>
                </a:solidFill>
              </a:rPr>
              <a:t>, et expliquer comment ces particules </a:t>
            </a:r>
            <a:r>
              <a:rPr lang="fr-CA" dirty="0" err="1" smtClean="0">
                <a:solidFill>
                  <a:srgbClr val="FFFF00"/>
                </a:solidFill>
              </a:rPr>
              <a:t>déterminent</a:t>
            </a:r>
            <a:r>
              <a:rPr lang="fr-CA" dirty="0" smtClean="0">
                <a:solidFill>
                  <a:srgbClr val="FFFF00"/>
                </a:solidFill>
              </a:rPr>
              <a:t> le </a:t>
            </a:r>
            <a:r>
              <a:rPr lang="fr-CA" dirty="0" err="1" smtClean="0">
                <a:solidFill>
                  <a:srgbClr val="FFFF00"/>
                </a:solidFill>
              </a:rPr>
              <a:t>numéro</a:t>
            </a:r>
            <a:r>
              <a:rPr lang="fr-CA" dirty="0" smtClean="0">
                <a:solidFill>
                  <a:srgbClr val="FFFF00"/>
                </a:solidFill>
              </a:rPr>
              <a:t> et la masse atomiques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assembler </a:t>
            </a:r>
            <a:r>
              <a:rPr lang="en-US" dirty="0" err="1">
                <a:solidFill>
                  <a:srgbClr val="FFFF00"/>
                </a:solidFill>
              </a:rPr>
              <a:t>ou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dessiner</a:t>
            </a:r>
            <a:r>
              <a:rPr lang="en-US" dirty="0">
                <a:solidFill>
                  <a:srgbClr val="FFFF00"/>
                </a:solidFill>
              </a:rPr>
              <a:t> les </a:t>
            </a:r>
            <a:r>
              <a:rPr lang="en-US" dirty="0" err="1">
                <a:solidFill>
                  <a:srgbClr val="FFFF00"/>
                </a:solidFill>
              </a:rPr>
              <a:t>modèles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atomiques</a:t>
            </a:r>
            <a:r>
              <a:rPr lang="en-US" dirty="0">
                <a:solidFill>
                  <a:srgbClr val="FFFF00"/>
                </a:solidFill>
              </a:rPr>
              <a:t> de Bohr des dix-</a:t>
            </a:r>
            <a:r>
              <a:rPr lang="en-US" dirty="0" err="1">
                <a:solidFill>
                  <a:srgbClr val="FFFF00"/>
                </a:solidFill>
              </a:rPr>
              <a:t>huit</a:t>
            </a:r>
            <a:r>
              <a:rPr lang="en-US" dirty="0">
                <a:solidFill>
                  <a:srgbClr val="FFFF00"/>
                </a:solidFill>
              </a:rPr>
              <a:t> premiers </a:t>
            </a:r>
            <a:r>
              <a:rPr lang="en-US" dirty="0" err="1">
                <a:solidFill>
                  <a:srgbClr val="FFFF00"/>
                </a:solidFill>
              </a:rPr>
              <a:t>éléments</a:t>
            </a:r>
            <a:r>
              <a:rPr lang="en-US" dirty="0">
                <a:solidFill>
                  <a:srgbClr val="FFFF00"/>
                </a:solidFill>
              </a:rPr>
              <a:t> et les trier </a:t>
            </a:r>
            <a:r>
              <a:rPr lang="en-US" dirty="0" err="1">
                <a:solidFill>
                  <a:srgbClr val="FFFF00"/>
                </a:solidFill>
              </a:rPr>
              <a:t>selon</a:t>
            </a:r>
            <a:r>
              <a:rPr lang="en-US" dirty="0">
                <a:solidFill>
                  <a:srgbClr val="FFFF00"/>
                </a:solidFill>
              </a:rPr>
              <a:t> le </a:t>
            </a:r>
            <a:r>
              <a:rPr lang="en-US" dirty="0" err="1">
                <a:solidFill>
                  <a:srgbClr val="FFFF00"/>
                </a:solidFill>
              </a:rPr>
              <a:t>nombre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d'électrons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dans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couche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électronique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externe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87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fr-CA" dirty="0" smtClean="0"/>
              <a:t>B. Les éléments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387"/>
            <a:ext cx="7315200" cy="4279459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fr-CA" dirty="0" smtClean="0"/>
              <a:t>Lire et comprendre annexe 7</a:t>
            </a:r>
          </a:p>
          <a:p>
            <a:pPr marL="502920" indent="-457200">
              <a:buFont typeface="+mj-lt"/>
              <a:buAutoNum type="arabicPeriod"/>
            </a:pPr>
            <a:r>
              <a:rPr lang="fr-CA" dirty="0" smtClean="0"/>
              <a:t>Compléter annexe 8 (sauf pour rôle dans l’atome)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34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3656</TotalTime>
  <Words>2992</Words>
  <Application>Microsoft Macintosh PowerPoint</Application>
  <PresentationFormat>On-screen Show (4:3)</PresentationFormat>
  <Paragraphs>491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Perspective</vt:lpstr>
      <vt:lpstr>Module 2 – La chimie</vt:lpstr>
      <vt:lpstr>La chimie</vt:lpstr>
      <vt:lpstr>PowerPoint Presentation</vt:lpstr>
      <vt:lpstr>PowerPoint Presentation</vt:lpstr>
      <vt:lpstr>A. L’historique du modèle atomique</vt:lpstr>
      <vt:lpstr>B. Les éléments  Que sont les symboles chimiques de ces substances?</vt:lpstr>
      <vt:lpstr>B. Les éléments Trouvez la définition des mots suivants dans une contexte de la chimie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B. Les éléments</vt:lpstr>
      <vt:lpstr>C. Le tableau périodique</vt:lpstr>
      <vt:lpstr>C. Le tableau périodique</vt:lpstr>
      <vt:lpstr>C. Le tableau périodique</vt:lpstr>
      <vt:lpstr>C. Le tableau périodique</vt:lpstr>
      <vt:lpstr>C. Le tableau périodique</vt:lpstr>
      <vt:lpstr>C. Le tableau périodique</vt:lpstr>
      <vt:lpstr>C. Le tableau périodique</vt:lpstr>
      <vt:lpstr>C. Le tableau périodique</vt:lpstr>
      <vt:lpstr>C. Le tableau périodique</vt:lpstr>
      <vt:lpstr>C. Le tableau périodique</vt:lpstr>
      <vt:lpstr>PowerPoint Presentation</vt:lpstr>
      <vt:lpstr>D. Les composés</vt:lpstr>
      <vt:lpstr>D. Les composés</vt:lpstr>
      <vt:lpstr>D. Les composés</vt:lpstr>
      <vt:lpstr>D. Les composés</vt:lpstr>
      <vt:lpstr>D. Les composés</vt:lpstr>
      <vt:lpstr>D. Les composés</vt:lpstr>
      <vt:lpstr>D. Les composés</vt:lpstr>
      <vt:lpstr>E. Les propriétés</vt:lpstr>
      <vt:lpstr>E. Les propriétés</vt:lpstr>
      <vt:lpstr>E. Les propriétés</vt:lpstr>
      <vt:lpstr>E. Les propriétés</vt:lpstr>
      <vt:lpstr>E. Les propriétés</vt:lpstr>
      <vt:lpstr>Concepts clés:</vt:lpstr>
      <vt:lpstr>E. Les propriétés</vt:lpstr>
      <vt:lpstr>E. Les propriétés</vt:lpstr>
      <vt:lpstr>E. Les propriétés</vt:lpstr>
      <vt:lpstr>E. Les propriétés</vt:lpstr>
      <vt:lpstr>E. Les propriétés</vt:lpstr>
      <vt:lpstr>E. Les propriétés</vt:lpstr>
      <vt:lpstr>E. Les propriétés</vt:lpstr>
      <vt:lpstr>F. Changements physiques</vt:lpstr>
      <vt:lpstr>F. Changements chimiques</vt:lpstr>
      <vt:lpstr>F. Changements chimiques</vt:lpstr>
      <vt:lpstr>F. Changements chimiques</vt:lpstr>
      <vt:lpstr>F. Les changements chimiques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– La chimie</dc:title>
  <dc:creator>Benoit Carriere</dc:creator>
  <cp:lastModifiedBy>Benoit Carriere</cp:lastModifiedBy>
  <cp:revision>83</cp:revision>
  <dcterms:created xsi:type="dcterms:W3CDTF">2014-11-12T00:20:15Z</dcterms:created>
  <dcterms:modified xsi:type="dcterms:W3CDTF">2015-04-22T14:42:19Z</dcterms:modified>
</cp:coreProperties>
</file>