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85" r:id="rId8"/>
    <p:sldId id="340" r:id="rId9"/>
    <p:sldId id="286" r:id="rId10"/>
    <p:sldId id="287" r:id="rId11"/>
    <p:sldId id="261" r:id="rId12"/>
    <p:sldId id="266" r:id="rId13"/>
    <p:sldId id="262" r:id="rId14"/>
    <p:sldId id="263" r:id="rId15"/>
    <p:sldId id="264" r:id="rId16"/>
    <p:sldId id="267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41" r:id="rId27"/>
    <p:sldId id="281" r:id="rId28"/>
    <p:sldId id="342" r:id="rId29"/>
    <p:sldId id="282" r:id="rId30"/>
    <p:sldId id="288" r:id="rId31"/>
    <p:sldId id="283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7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February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February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February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February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February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February 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February 6,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February 6,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February 6,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February 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February 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February 6,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La reproduction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Module 1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63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RÉPONSES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41898"/>
          </a:xfrm>
        </p:spPr>
        <p:txBody>
          <a:bodyPr numCol="2"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fr-CA" sz="2400" b="0" dirty="0" smtClean="0">
                <a:solidFill>
                  <a:srgbClr val="FF0000"/>
                </a:solidFill>
              </a:rPr>
              <a:t>Paroi cellulaire</a:t>
            </a:r>
          </a:p>
          <a:p>
            <a:pPr marL="457200" indent="-457200">
              <a:buFont typeface="+mj-lt"/>
              <a:buAutoNum type="alphaUcPeriod"/>
            </a:pPr>
            <a:r>
              <a:rPr lang="fr-CA" sz="2400" b="0" dirty="0" smtClean="0">
                <a:solidFill>
                  <a:srgbClr val="FF0000"/>
                </a:solidFill>
              </a:rPr>
              <a:t>membrane cellulaire</a:t>
            </a:r>
          </a:p>
          <a:p>
            <a:pPr marL="457200" indent="-457200">
              <a:buFont typeface="+mj-lt"/>
              <a:buAutoNum type="alphaUcPeriod"/>
            </a:pPr>
            <a:r>
              <a:rPr lang="fr-CA" sz="2400" b="0" dirty="0" smtClean="0">
                <a:solidFill>
                  <a:srgbClr val="FF0000"/>
                </a:solidFill>
              </a:rPr>
              <a:t>cytoplasme</a:t>
            </a:r>
          </a:p>
          <a:p>
            <a:pPr marL="457200" indent="-457200">
              <a:buFont typeface="+mj-lt"/>
              <a:buAutoNum type="alphaUcPeriod"/>
            </a:pPr>
            <a:r>
              <a:rPr lang="fr-CA" sz="2400" b="0" dirty="0" smtClean="0"/>
              <a:t>cytosquelette</a:t>
            </a:r>
          </a:p>
          <a:p>
            <a:pPr marL="457200" indent="-457200">
              <a:buFont typeface="+mj-lt"/>
              <a:buAutoNum type="alphaUcPeriod"/>
            </a:pPr>
            <a:r>
              <a:rPr lang="fr-CA" sz="2400" b="0" dirty="0" smtClean="0"/>
              <a:t>ribosomes</a:t>
            </a:r>
          </a:p>
          <a:p>
            <a:pPr marL="457200" indent="-457200">
              <a:buFont typeface="+mj-lt"/>
              <a:buAutoNum type="alphaUcPeriod"/>
            </a:pPr>
            <a:r>
              <a:rPr lang="fr-CA" sz="2400" b="0" dirty="0" smtClean="0"/>
              <a:t>réticulum endoplasmique</a:t>
            </a:r>
          </a:p>
          <a:p>
            <a:pPr marL="0" indent="0"/>
            <a:r>
              <a:rPr lang="fr-CA" sz="2400" b="0" dirty="0" smtClean="0"/>
              <a:t>F</a:t>
            </a:r>
            <a:r>
              <a:rPr lang="fr-CA" sz="2400" b="0" baseline="-25000" dirty="0" smtClean="0"/>
              <a:t>1</a:t>
            </a:r>
            <a:r>
              <a:rPr lang="fr-CA" sz="2400" b="0" dirty="0" smtClean="0"/>
              <a:t>. RE rugueux</a:t>
            </a:r>
          </a:p>
          <a:p>
            <a:pPr marL="0" indent="0"/>
            <a:r>
              <a:rPr lang="fr-CA" sz="2400" b="0" dirty="0" smtClean="0"/>
              <a:t>F</a:t>
            </a:r>
            <a:r>
              <a:rPr lang="fr-CA" sz="2400" b="0" baseline="-25000" dirty="0" smtClean="0"/>
              <a:t>2</a:t>
            </a:r>
            <a:r>
              <a:rPr lang="fr-CA" sz="2400" b="0" dirty="0" smtClean="0"/>
              <a:t>. RE lisse</a:t>
            </a:r>
          </a:p>
          <a:p>
            <a:pPr marL="457200" indent="-457200">
              <a:buFont typeface="+mj-lt"/>
              <a:buAutoNum type="alphaUcPeriod" startAt="7"/>
            </a:pPr>
            <a:r>
              <a:rPr lang="fr-CA" sz="2400" b="0" dirty="0" smtClean="0">
                <a:solidFill>
                  <a:srgbClr val="FF0000"/>
                </a:solidFill>
              </a:rPr>
              <a:t>Mitochondrie</a:t>
            </a:r>
          </a:p>
          <a:p>
            <a:pPr marL="457200" indent="-457200">
              <a:buFont typeface="+mj-lt"/>
              <a:buAutoNum type="alphaUcPeriod" startAt="7"/>
            </a:pPr>
            <a:r>
              <a:rPr lang="fr-CA" sz="2400" b="0" dirty="0" smtClean="0">
                <a:solidFill>
                  <a:srgbClr val="FF0000"/>
                </a:solidFill>
              </a:rPr>
              <a:t>Chloroplaste</a:t>
            </a:r>
          </a:p>
          <a:p>
            <a:pPr marL="457200" indent="-457200">
              <a:buFont typeface="+mj-lt"/>
              <a:buAutoNum type="alphaUcPeriod" startAt="7"/>
            </a:pPr>
            <a:r>
              <a:rPr lang="fr-CA" sz="2400" b="0" dirty="0" err="1" smtClean="0"/>
              <a:t>Plastide</a:t>
            </a:r>
            <a:endParaRPr lang="fr-CA" sz="2400" b="0" dirty="0" smtClean="0"/>
          </a:p>
          <a:p>
            <a:pPr marL="457200" indent="-457200">
              <a:buFont typeface="+mj-lt"/>
              <a:buAutoNum type="alphaUcPeriod" startAt="7"/>
            </a:pPr>
            <a:r>
              <a:rPr lang="fr-CA" sz="2400" b="0" dirty="0" smtClean="0"/>
              <a:t>Vacuole</a:t>
            </a:r>
          </a:p>
          <a:p>
            <a:pPr marL="457200" indent="-457200">
              <a:buFont typeface="+mj-lt"/>
              <a:buAutoNum type="alphaUcPeriod" startAt="12"/>
            </a:pPr>
            <a:r>
              <a:rPr lang="fr-CA" sz="2400" b="0" dirty="0" smtClean="0"/>
              <a:t>Lysosome</a:t>
            </a:r>
          </a:p>
          <a:p>
            <a:pPr marL="457200" indent="-457200">
              <a:buFont typeface="+mj-lt"/>
              <a:buAutoNum type="alphaUcPeriod" startAt="12"/>
            </a:pPr>
            <a:r>
              <a:rPr lang="fr-CA" sz="2400" b="0" dirty="0" smtClean="0"/>
              <a:t>Appareil Golgi</a:t>
            </a:r>
          </a:p>
          <a:p>
            <a:pPr marL="457200" indent="-457200">
              <a:buFont typeface="+mj-lt"/>
              <a:buAutoNum type="alphaUcPeriod" startAt="12"/>
            </a:pPr>
            <a:r>
              <a:rPr lang="fr-CA" sz="2400" b="0" dirty="0" smtClean="0">
                <a:solidFill>
                  <a:srgbClr val="FF0000"/>
                </a:solidFill>
              </a:rPr>
              <a:t>Noyau</a:t>
            </a:r>
          </a:p>
          <a:p>
            <a:pPr marL="0" indent="0"/>
            <a:r>
              <a:rPr lang="fr-CA" sz="2400" b="0" dirty="0" smtClean="0">
                <a:solidFill>
                  <a:srgbClr val="FF0000"/>
                </a:solidFill>
              </a:rPr>
              <a:t>N</a:t>
            </a:r>
            <a:r>
              <a:rPr lang="fr-CA" sz="2400" b="0" baseline="-25000" dirty="0" smtClean="0">
                <a:solidFill>
                  <a:srgbClr val="FF0000"/>
                </a:solidFill>
              </a:rPr>
              <a:t>1</a:t>
            </a:r>
            <a:r>
              <a:rPr lang="fr-CA" sz="2400" b="0" dirty="0" smtClean="0">
                <a:solidFill>
                  <a:srgbClr val="FF0000"/>
                </a:solidFill>
              </a:rPr>
              <a:t>. Pore nucléaire</a:t>
            </a:r>
          </a:p>
          <a:p>
            <a:pPr marL="0" indent="0"/>
            <a:r>
              <a:rPr lang="fr-CA" sz="2400" b="0" dirty="0" smtClean="0">
                <a:solidFill>
                  <a:srgbClr val="FF0000"/>
                </a:solidFill>
              </a:rPr>
              <a:t>N</a:t>
            </a:r>
            <a:r>
              <a:rPr lang="fr-CA" sz="2400" b="0" baseline="-25000" dirty="0" smtClean="0">
                <a:solidFill>
                  <a:srgbClr val="FF0000"/>
                </a:solidFill>
              </a:rPr>
              <a:t>2</a:t>
            </a:r>
            <a:r>
              <a:rPr lang="fr-CA" sz="2400" b="0" dirty="0" smtClean="0">
                <a:solidFill>
                  <a:srgbClr val="FF0000"/>
                </a:solidFill>
              </a:rPr>
              <a:t>. nucléoplasme</a:t>
            </a:r>
          </a:p>
          <a:p>
            <a:pPr marL="0" indent="0"/>
            <a:r>
              <a:rPr lang="fr-CA" sz="2400" b="0" dirty="0">
                <a:solidFill>
                  <a:srgbClr val="FF0000"/>
                </a:solidFill>
              </a:rPr>
              <a:t>O</a:t>
            </a:r>
            <a:r>
              <a:rPr lang="fr-CA" sz="2400" b="0" dirty="0" smtClean="0">
                <a:solidFill>
                  <a:srgbClr val="FF0000"/>
                </a:solidFill>
              </a:rPr>
              <a:t>. Nucléole</a:t>
            </a:r>
          </a:p>
          <a:p>
            <a:pPr marL="457200" indent="-457200">
              <a:buFont typeface="+mj-lt"/>
              <a:buAutoNum type="alphaUcPeriod" startAt="12"/>
            </a:pPr>
            <a:endParaRPr lang="fr-CA" sz="2400" b="0" dirty="0"/>
          </a:p>
        </p:txBody>
      </p:sp>
    </p:spTree>
    <p:extLst>
      <p:ext uri="{BB962C8B-B14F-4D97-AF65-F5344CB8AC3E}">
        <p14:creationId xmlns:p14="http://schemas.microsoft.com/office/powerpoint/2010/main" val="195026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fr-CA" sz="2400" b="0" dirty="0" smtClean="0"/>
              <a:t>Selon la théorie cellulaire: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b="0" i="1" dirty="0" smtClean="0"/>
              <a:t>Tout </a:t>
            </a:r>
            <a:r>
              <a:rPr lang="fr-CA" sz="2400" b="0" i="1" dirty="0" err="1"/>
              <a:t>être</a:t>
            </a:r>
            <a:r>
              <a:rPr lang="fr-CA" sz="2400" b="0" i="1" dirty="0"/>
              <a:t> vivant est composé d'une ou de </a:t>
            </a:r>
            <a:r>
              <a:rPr lang="fr-CA" sz="2400" b="0" i="1" dirty="0" smtClean="0"/>
              <a:t>plusieurs cellules</a:t>
            </a:r>
            <a:r>
              <a:rPr lang="fr-CA" sz="2400" b="0" i="1" dirty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b="0" i="1" dirty="0" smtClean="0"/>
              <a:t>La </a:t>
            </a:r>
            <a:r>
              <a:rPr lang="fr-CA" sz="2400" b="0" i="1" dirty="0"/>
              <a:t>cellule est l'</a:t>
            </a:r>
            <a:r>
              <a:rPr lang="fr-CA" sz="2400" b="0" i="1" dirty="0" err="1"/>
              <a:t>unite</a:t>
            </a:r>
            <a:r>
              <a:rPr lang="fr-CA" sz="2400" b="0" i="1" dirty="0"/>
              <a:t>́ fondamentale de structure </a:t>
            </a:r>
            <a:r>
              <a:rPr lang="fr-CA" sz="2400" b="0" i="1" dirty="0" smtClean="0"/>
              <a:t>et de fonctionnement </a:t>
            </a:r>
            <a:r>
              <a:rPr lang="fr-CA" sz="2400" b="0" i="1" dirty="0"/>
              <a:t>des </a:t>
            </a:r>
            <a:r>
              <a:rPr lang="fr-CA" sz="2400" b="0" i="1" dirty="0" err="1"/>
              <a:t>êtres</a:t>
            </a:r>
            <a:r>
              <a:rPr lang="fr-CA" sz="2400" b="0" i="1" dirty="0"/>
              <a:t> vivants; 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i="1" dirty="0" smtClean="0"/>
              <a:t>Toute </a:t>
            </a:r>
            <a:r>
              <a:rPr lang="fr-CA" sz="2400" i="1" dirty="0"/>
              <a:t>cellule provient de cellules </a:t>
            </a:r>
            <a:r>
              <a:rPr lang="fr-CA" sz="2400" i="1" dirty="0" err="1"/>
              <a:t>préexistantes</a:t>
            </a:r>
            <a:r>
              <a:rPr lang="fr-CA" sz="2400" i="1" dirty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b="0" i="1" dirty="0" smtClean="0"/>
              <a:t>L'</a:t>
            </a:r>
            <a:r>
              <a:rPr lang="fr-CA" sz="2400" b="0" i="1" dirty="0" err="1" smtClean="0"/>
              <a:t>activite</a:t>
            </a:r>
            <a:r>
              <a:rPr lang="fr-CA" sz="2400" b="0" i="1" dirty="0" smtClean="0"/>
              <a:t>́ </a:t>
            </a:r>
            <a:r>
              <a:rPr lang="fr-CA" sz="2400" b="0" i="1" dirty="0"/>
              <a:t>d'un </a:t>
            </a:r>
            <a:r>
              <a:rPr lang="fr-CA" sz="2400" b="0" i="1" dirty="0" err="1"/>
              <a:t>être</a:t>
            </a:r>
            <a:r>
              <a:rPr lang="fr-CA" sz="2400" b="0" i="1" dirty="0"/>
              <a:t> vivant </a:t>
            </a:r>
            <a:r>
              <a:rPr lang="fr-CA" sz="2400" b="0" i="1" dirty="0" err="1"/>
              <a:t>dépend</a:t>
            </a:r>
            <a:r>
              <a:rPr lang="fr-CA" sz="2400" b="0" i="1" dirty="0"/>
              <a:t> de l'</a:t>
            </a:r>
            <a:r>
              <a:rPr lang="fr-CA" sz="2400" b="0" i="1" dirty="0" err="1"/>
              <a:t>activite</a:t>
            </a:r>
            <a:r>
              <a:rPr lang="fr-CA" sz="2400" b="0" i="1" dirty="0"/>
              <a:t>́ de </a:t>
            </a:r>
            <a:r>
              <a:rPr lang="fr-CA" sz="2400" b="0" i="1" dirty="0" smtClean="0"/>
              <a:t>l'ensemble </a:t>
            </a:r>
            <a:r>
              <a:rPr lang="fr-CA" sz="2400" b="0" i="1" dirty="0"/>
              <a:t>des cellules qui le constituent. </a:t>
            </a:r>
          </a:p>
          <a:p>
            <a:pPr marL="457200" indent="-457200">
              <a:buFont typeface="+mj-lt"/>
              <a:buAutoNum type="arabicPeriod"/>
            </a:pPr>
            <a:endParaRPr lang="fr-CA" sz="2400" b="0" dirty="0" smtClean="0"/>
          </a:p>
          <a:p>
            <a:pPr marL="0" indent="0"/>
            <a:endParaRPr lang="fr-CA" sz="2400" dirty="0"/>
          </a:p>
          <a:p>
            <a:pPr marL="457200" indent="-457200">
              <a:buFont typeface="+mj-lt"/>
              <a:buAutoNum type="arabicPeriod"/>
            </a:pPr>
            <a:endParaRPr lang="fr-CA" sz="2400" dirty="0" smtClean="0"/>
          </a:p>
          <a:p>
            <a:pPr marL="457200" indent="-457200">
              <a:buFont typeface="+mj-lt"/>
              <a:buAutoNum type="arabicPeriod"/>
            </a:pP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90738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b="0" dirty="0"/>
              <a:t>La cellule </a:t>
            </a:r>
            <a:r>
              <a:rPr lang="en-US" sz="2400" b="0" dirty="0" err="1"/>
              <a:t>est</a:t>
            </a:r>
            <a:r>
              <a:rPr lang="en-US" sz="2400" b="0" dirty="0"/>
              <a:t> </a:t>
            </a:r>
            <a:r>
              <a:rPr lang="en-US" sz="2400" b="0" dirty="0" err="1"/>
              <a:t>entourée</a:t>
            </a:r>
            <a:r>
              <a:rPr lang="en-US" sz="2400" b="0" dirty="0"/>
              <a:t> </a:t>
            </a:r>
            <a:r>
              <a:rPr lang="en-US" sz="2400" b="0" dirty="0" err="1"/>
              <a:t>d'une</a:t>
            </a:r>
            <a:r>
              <a:rPr lang="en-US" sz="2400" b="0" dirty="0"/>
              <a:t> membrane </a:t>
            </a:r>
            <a:r>
              <a:rPr lang="en-US" sz="2400" b="0" dirty="0" err="1"/>
              <a:t>cellulaire</a:t>
            </a:r>
            <a:r>
              <a:rPr lang="en-US" sz="2400" b="0" dirty="0"/>
              <a:t> </a:t>
            </a:r>
            <a:r>
              <a:rPr lang="en-US" sz="2400" b="0" dirty="0" smtClean="0"/>
              <a:t>qui </a:t>
            </a:r>
            <a:r>
              <a:rPr lang="en-US" sz="2400" b="0" dirty="0" err="1" smtClean="0"/>
              <a:t>renferme</a:t>
            </a:r>
            <a:r>
              <a:rPr lang="en-US" sz="2400" b="0" dirty="0" smtClean="0"/>
              <a:t> le </a:t>
            </a:r>
            <a:r>
              <a:rPr lang="en-US" sz="2400" b="0" dirty="0" err="1" smtClean="0"/>
              <a:t>cytoplasme</a:t>
            </a:r>
            <a:r>
              <a:rPr lang="en-US" sz="2400" b="0" dirty="0" smtClean="0"/>
              <a:t> et le </a:t>
            </a:r>
            <a:r>
              <a:rPr lang="en-US" sz="2400" b="0" dirty="0" err="1" smtClean="0"/>
              <a:t>noyau</a:t>
            </a:r>
            <a:endParaRPr lang="en-US" sz="2400" b="0" dirty="0" smtClean="0"/>
          </a:p>
          <a:p>
            <a:pPr>
              <a:buFont typeface="Arial"/>
              <a:buChar char="•"/>
            </a:pPr>
            <a:r>
              <a:rPr lang="en-US" sz="2400" b="0" dirty="0" smtClean="0"/>
              <a:t>Chez les cellules </a:t>
            </a:r>
            <a:r>
              <a:rPr lang="en-US" sz="2400" b="0" dirty="0" err="1" smtClean="0"/>
              <a:t>végétales</a:t>
            </a:r>
            <a:r>
              <a:rPr lang="en-US" sz="2400" b="0" dirty="0" smtClean="0"/>
              <a:t>, la membrane </a:t>
            </a:r>
            <a:r>
              <a:rPr lang="en-US" sz="2400" b="0" dirty="0" err="1" smtClean="0"/>
              <a:t>plasmique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ou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cellulaire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est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renfermée</a:t>
            </a:r>
            <a:r>
              <a:rPr lang="en-US" sz="2400" b="0" dirty="0" smtClean="0"/>
              <a:t> par </a:t>
            </a:r>
            <a:r>
              <a:rPr lang="en-US" sz="2400" b="0" dirty="0" err="1" smtClean="0"/>
              <a:t>une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paroi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cellulaire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épaisse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composée</a:t>
            </a:r>
            <a:r>
              <a:rPr lang="en-US" sz="2400" b="0" dirty="0" smtClean="0"/>
              <a:t> de cellulose</a:t>
            </a:r>
          </a:p>
          <a:p>
            <a:pPr marL="0" indent="0"/>
            <a:endParaRPr lang="fr-CA" sz="2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340" y="3609474"/>
            <a:ext cx="4139801" cy="2596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68" y="3275262"/>
            <a:ext cx="4525473" cy="33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2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fr-CA" sz="2400" b="0" dirty="0" smtClean="0"/>
              <a:t>Le noyau:</a:t>
            </a:r>
          </a:p>
          <a:p>
            <a:pPr lvl="2">
              <a:buFont typeface="Arial"/>
              <a:buChar char="•"/>
            </a:pPr>
            <a:r>
              <a:rPr lang="fr-CA" sz="2400" b="0" dirty="0" smtClean="0"/>
              <a:t>le centre de contrôle de la cellule</a:t>
            </a:r>
          </a:p>
          <a:p>
            <a:pPr lvl="2">
              <a:buFont typeface="Arial"/>
              <a:buChar char="•"/>
            </a:pPr>
            <a:r>
              <a:rPr lang="fr-CA" sz="2400" dirty="0" smtClean="0"/>
              <a:t>il contient l’information génétique pour la croissance et le fonctionnement de la cellule</a:t>
            </a:r>
          </a:p>
          <a:p>
            <a:pPr marL="0" lvl="1" indent="0">
              <a:buNone/>
            </a:pPr>
            <a:endParaRPr lang="fr-CA" sz="2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62754"/>
            <a:ext cx="45593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2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0" dirty="0" smtClean="0"/>
              <a:t>l’information génétique est renfermée dans une molécule appelée ADN</a:t>
            </a:r>
          </a:p>
          <a:p>
            <a:pPr>
              <a:buFont typeface="Arial"/>
              <a:buChar char="•"/>
            </a:pPr>
            <a:r>
              <a:rPr lang="fr-CA" sz="2400" u="sng" dirty="0" smtClean="0"/>
              <a:t>A</a:t>
            </a:r>
            <a:r>
              <a:rPr lang="fr-CA" sz="2400" b="0" dirty="0" smtClean="0"/>
              <a:t>cide </a:t>
            </a:r>
            <a:r>
              <a:rPr lang="fr-CA" sz="2400" u="sng" dirty="0" smtClean="0"/>
              <a:t>D</a:t>
            </a:r>
            <a:r>
              <a:rPr lang="fr-CA" sz="2400" b="0" dirty="0" smtClean="0"/>
              <a:t>ésoxyribo</a:t>
            </a:r>
            <a:r>
              <a:rPr lang="fr-CA" sz="2400" u="sng" dirty="0" smtClean="0"/>
              <a:t>n</a:t>
            </a:r>
            <a:r>
              <a:rPr lang="fr-CA" sz="2400" b="0" dirty="0" smtClean="0"/>
              <a:t>ucléique</a:t>
            </a:r>
          </a:p>
          <a:p>
            <a:pPr>
              <a:buFont typeface="Arial"/>
              <a:buChar char="•"/>
            </a:pPr>
            <a:endParaRPr lang="fr-CA" sz="2400" b="0" dirty="0"/>
          </a:p>
          <a:p>
            <a:pPr>
              <a:buFont typeface="Arial"/>
              <a:buChar char="•"/>
            </a:pPr>
            <a:endParaRPr lang="fr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306" y="3150742"/>
            <a:ext cx="2346990" cy="305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fr-CA" sz="2400" b="0" dirty="0" smtClean="0"/>
              <a:t>Dans le noyau d'une cellule typique, l'ADN constitue une substance granuleuse informe appelée la chromatine.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011" y="2477169"/>
            <a:ext cx="4380831" cy="438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2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2428635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b="0" dirty="0"/>
              <a:t>Un chromosome </a:t>
            </a:r>
            <a:r>
              <a:rPr lang="en-US" sz="2400" b="0" dirty="0" err="1"/>
              <a:t>est</a:t>
            </a:r>
            <a:r>
              <a:rPr lang="en-US" sz="2400" b="0" dirty="0"/>
              <a:t> </a:t>
            </a:r>
            <a:r>
              <a:rPr lang="en-US" sz="2400" b="0" dirty="0" err="1"/>
              <a:t>habituellement</a:t>
            </a:r>
            <a:r>
              <a:rPr lang="en-US" sz="2400" b="0" dirty="0"/>
              <a:t> </a:t>
            </a:r>
            <a:r>
              <a:rPr lang="en-US" sz="2400" b="0" dirty="0" err="1"/>
              <a:t>constitue</a:t>
            </a:r>
            <a:r>
              <a:rPr lang="en-US" sz="2400" b="0" dirty="0"/>
              <a:t>́ de </a:t>
            </a:r>
            <a:r>
              <a:rPr lang="en-US" sz="2400" b="0" dirty="0" err="1"/>
              <a:t>deux</a:t>
            </a:r>
            <a:r>
              <a:rPr lang="en-US" sz="2400" b="0" dirty="0"/>
              <a:t> </a:t>
            </a:r>
            <a:r>
              <a:rPr lang="en-US" sz="2400" b="0" dirty="0" err="1"/>
              <a:t>brins</a:t>
            </a:r>
            <a:r>
              <a:rPr lang="en-US" sz="2400" b="0" dirty="0"/>
              <a:t> </a:t>
            </a:r>
            <a:r>
              <a:rPr lang="en-US" sz="2400" b="0" dirty="0" err="1"/>
              <a:t>d'ADN</a:t>
            </a:r>
            <a:r>
              <a:rPr lang="en-US" sz="2400" b="0" dirty="0"/>
              <a:t> (</a:t>
            </a:r>
            <a:r>
              <a:rPr lang="en-US" sz="2400" b="0" dirty="0" err="1"/>
              <a:t>deux</a:t>
            </a:r>
            <a:r>
              <a:rPr lang="en-US" sz="2400" b="0" dirty="0"/>
              <a:t> </a:t>
            </a:r>
            <a:r>
              <a:rPr lang="en-US" sz="2400" b="0" dirty="0" err="1"/>
              <a:t>chromatides</a:t>
            </a:r>
            <a:r>
              <a:rPr lang="en-US" sz="2400" b="0" dirty="0"/>
              <a:t>) </a:t>
            </a:r>
            <a:r>
              <a:rPr lang="en-US" sz="2400" b="0" dirty="0" err="1" smtClean="0"/>
              <a:t>identiques</a:t>
            </a:r>
            <a:endParaRPr lang="en-US" sz="2400" b="0" dirty="0" smtClean="0"/>
          </a:p>
          <a:p>
            <a:pPr lvl="3">
              <a:buFont typeface="Arial"/>
              <a:buChar char="•"/>
            </a:pPr>
            <a:r>
              <a:rPr lang="en-US" sz="2400" b="0" dirty="0" smtClean="0"/>
              <a:t>joints </a:t>
            </a:r>
            <a:r>
              <a:rPr lang="en-US" sz="2400" b="0" dirty="0"/>
              <a:t>au milieu par un </a:t>
            </a:r>
            <a:r>
              <a:rPr lang="en-US" sz="2400" b="0" dirty="0" err="1" smtClean="0"/>
              <a:t>centromère</a:t>
            </a:r>
            <a:endParaRPr lang="en-US" sz="2400" dirty="0"/>
          </a:p>
          <a:p>
            <a:pPr lvl="3">
              <a:buFont typeface="Arial"/>
              <a:buChar char="•"/>
            </a:pPr>
            <a:r>
              <a:rPr lang="en-US" sz="2400" b="0" dirty="0" smtClean="0"/>
              <a:t>un </a:t>
            </a:r>
            <a:r>
              <a:rPr lang="en-US" sz="2400" b="0" dirty="0"/>
              <a:t>chromosome </a:t>
            </a:r>
            <a:r>
              <a:rPr lang="en-US" sz="2400" b="0" dirty="0" err="1"/>
              <a:t>peut</a:t>
            </a:r>
            <a:r>
              <a:rPr lang="en-US" sz="2400" b="0" dirty="0"/>
              <a:t> à </a:t>
            </a:r>
            <a:r>
              <a:rPr lang="en-US" sz="2400" b="0" dirty="0" err="1"/>
              <a:t>l'occasion</a:t>
            </a:r>
            <a:r>
              <a:rPr lang="en-US" sz="2400" b="0" dirty="0"/>
              <a:t> </a:t>
            </a:r>
            <a:r>
              <a:rPr lang="en-US" sz="2400" b="0" dirty="0" err="1"/>
              <a:t>n'être</a:t>
            </a:r>
            <a:r>
              <a:rPr lang="en-US" sz="2400" b="0" dirty="0"/>
              <a:t> </a:t>
            </a:r>
            <a:r>
              <a:rPr lang="en-US" sz="2400" b="0" dirty="0" err="1"/>
              <a:t>constitue</a:t>
            </a:r>
            <a:r>
              <a:rPr lang="en-US" sz="2400" b="0" dirty="0"/>
              <a:t>́ </a:t>
            </a:r>
            <a:r>
              <a:rPr lang="en-US" sz="2400" b="0" dirty="0" err="1"/>
              <a:t>que</a:t>
            </a:r>
            <a:r>
              <a:rPr lang="en-US" sz="2400" b="0" dirty="0"/>
              <a:t> d'un </a:t>
            </a:r>
            <a:r>
              <a:rPr lang="en-US" sz="2400" b="0" dirty="0" err="1"/>
              <a:t>seul</a:t>
            </a:r>
            <a:r>
              <a:rPr lang="en-US" sz="2400" b="0" dirty="0"/>
              <a:t> </a:t>
            </a:r>
            <a:r>
              <a:rPr lang="en-US" sz="2400" b="0" dirty="0" err="1"/>
              <a:t>brin</a:t>
            </a:r>
            <a:r>
              <a:rPr lang="en-US" sz="2400" b="0" dirty="0"/>
              <a:t> (</a:t>
            </a:r>
            <a:r>
              <a:rPr lang="en-US" sz="2400" b="0" dirty="0" err="1"/>
              <a:t>chromatide</a:t>
            </a:r>
            <a:r>
              <a:rPr lang="en-US" sz="2400" b="0" dirty="0"/>
              <a:t>)</a:t>
            </a:r>
            <a:endParaRPr lang="fr-CA" sz="2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374" y="3529263"/>
            <a:ext cx="4010526" cy="2759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79" y="3529263"/>
            <a:ext cx="2601752" cy="245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2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266926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b="0" dirty="0" err="1"/>
              <a:t>Chaque</a:t>
            </a:r>
            <a:r>
              <a:rPr lang="en-US" sz="2400" b="0" dirty="0"/>
              <a:t> </a:t>
            </a:r>
            <a:r>
              <a:rPr lang="en-US" sz="2400" b="0" dirty="0" err="1"/>
              <a:t>brin</a:t>
            </a:r>
            <a:r>
              <a:rPr lang="en-US" sz="2400" b="0" dirty="0"/>
              <a:t> (</a:t>
            </a:r>
            <a:r>
              <a:rPr lang="en-US" sz="2400" b="0" dirty="0" err="1"/>
              <a:t>chromatide</a:t>
            </a:r>
            <a:r>
              <a:rPr lang="en-US" sz="2400" b="0" dirty="0"/>
              <a:t>) </a:t>
            </a:r>
            <a:r>
              <a:rPr lang="en-US" sz="2400" b="0" dirty="0" err="1"/>
              <a:t>contient</a:t>
            </a:r>
            <a:r>
              <a:rPr lang="en-US" sz="2400" b="0" dirty="0"/>
              <a:t> </a:t>
            </a:r>
            <a:r>
              <a:rPr lang="en-US" sz="2400" b="0" dirty="0" err="1"/>
              <a:t>toute</a:t>
            </a:r>
            <a:r>
              <a:rPr lang="en-US" sz="2400" b="0" dirty="0"/>
              <a:t> </a:t>
            </a:r>
            <a:r>
              <a:rPr lang="en-US" sz="2400" b="0" dirty="0" err="1"/>
              <a:t>l'information</a:t>
            </a:r>
            <a:r>
              <a:rPr lang="en-US" sz="2400" b="0" dirty="0"/>
              <a:t> </a:t>
            </a:r>
            <a:r>
              <a:rPr lang="en-US" sz="2400" b="0" dirty="0" err="1"/>
              <a:t>génétique</a:t>
            </a:r>
            <a:r>
              <a:rPr lang="en-US" sz="2400" b="0" dirty="0"/>
              <a:t> du </a:t>
            </a:r>
            <a:r>
              <a:rPr lang="en-US" sz="2400" b="0" dirty="0" smtClean="0"/>
              <a:t>chromosome</a:t>
            </a:r>
          </a:p>
          <a:p>
            <a:pPr>
              <a:buFont typeface="Arial"/>
              <a:buChar char="•"/>
            </a:pPr>
            <a:r>
              <a:rPr lang="en-US" sz="2400" b="0" dirty="0"/>
              <a:t>La </a:t>
            </a:r>
            <a:r>
              <a:rPr lang="en-US" sz="2400" b="0" dirty="0" err="1"/>
              <a:t>présence</a:t>
            </a:r>
            <a:r>
              <a:rPr lang="en-US" sz="2400" b="0" dirty="0"/>
              <a:t> de </a:t>
            </a:r>
            <a:r>
              <a:rPr lang="en-US" sz="2400" b="0" dirty="0" err="1"/>
              <a:t>deux</a:t>
            </a:r>
            <a:r>
              <a:rPr lang="en-US" sz="2400" b="0" dirty="0"/>
              <a:t> </a:t>
            </a:r>
            <a:r>
              <a:rPr lang="en-US" sz="2400" b="0" dirty="0" err="1"/>
              <a:t>brins</a:t>
            </a:r>
            <a:r>
              <a:rPr lang="en-US" sz="2400" b="0" dirty="0"/>
              <a:t> (</a:t>
            </a:r>
            <a:r>
              <a:rPr lang="en-US" sz="2400" b="0" dirty="0" err="1"/>
              <a:t>chromatides</a:t>
            </a:r>
            <a:r>
              <a:rPr lang="en-US" sz="2400" b="0" dirty="0"/>
              <a:t>) </a:t>
            </a:r>
            <a:r>
              <a:rPr lang="en-US" sz="2400" b="0" dirty="0" err="1"/>
              <a:t>identiques</a:t>
            </a:r>
            <a:r>
              <a:rPr lang="en-US" sz="2400" b="0" dirty="0"/>
              <a:t> </a:t>
            </a:r>
            <a:r>
              <a:rPr lang="en-US" sz="2400" b="0" dirty="0" err="1"/>
              <a:t>dans</a:t>
            </a:r>
            <a:r>
              <a:rPr lang="en-US" sz="2400" b="0" dirty="0"/>
              <a:t> un chromosome </a:t>
            </a:r>
            <a:r>
              <a:rPr lang="en-US" sz="2400" b="0" dirty="0" err="1"/>
              <a:t>permet</a:t>
            </a:r>
            <a:r>
              <a:rPr lang="en-US" sz="2400" b="0" dirty="0"/>
              <a:t> à la </a:t>
            </a:r>
            <a:r>
              <a:rPr lang="en-US" sz="2400" b="0" dirty="0" err="1"/>
              <a:t>même</a:t>
            </a:r>
            <a:r>
              <a:rPr lang="en-US" sz="2400" b="0" dirty="0"/>
              <a:t> information </a:t>
            </a:r>
            <a:r>
              <a:rPr lang="en-US" sz="2400" b="0" dirty="0" err="1"/>
              <a:t>génétique</a:t>
            </a:r>
            <a:r>
              <a:rPr lang="en-US" sz="2400" b="0" dirty="0"/>
              <a:t> </a:t>
            </a:r>
            <a:r>
              <a:rPr lang="en-US" sz="2400" b="0" dirty="0" err="1"/>
              <a:t>d'être</a:t>
            </a:r>
            <a:r>
              <a:rPr lang="en-US" sz="2400" b="0" dirty="0"/>
              <a:t> </a:t>
            </a:r>
            <a:r>
              <a:rPr lang="en-US" sz="2400" b="0" dirty="0" err="1"/>
              <a:t>transmise</a:t>
            </a:r>
            <a:r>
              <a:rPr lang="en-US" sz="2400" b="0" dirty="0"/>
              <a:t> à </a:t>
            </a:r>
            <a:r>
              <a:rPr lang="en-US" sz="2400" b="0" dirty="0" err="1"/>
              <a:t>deux</a:t>
            </a:r>
            <a:r>
              <a:rPr lang="en-US" sz="2400" b="0" dirty="0"/>
              <a:t> cellules-</a:t>
            </a:r>
            <a:r>
              <a:rPr lang="en-US" sz="2400" b="0" dirty="0" err="1"/>
              <a:t>filles</a:t>
            </a:r>
            <a:r>
              <a:rPr lang="en-US" sz="2400" b="0" dirty="0"/>
              <a:t>. </a:t>
            </a:r>
            <a:endParaRPr lang="fr-CA" sz="2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220" y="3245094"/>
            <a:ext cx="3538621" cy="334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2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3282916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fr-CA" sz="2400" b="0" dirty="0" smtClean="0"/>
              <a:t>Le cycle cellulaire</a:t>
            </a:r>
          </a:p>
          <a:p>
            <a:pPr lvl="3">
              <a:buFont typeface="Arial"/>
              <a:buChar char="•"/>
            </a:pPr>
            <a:r>
              <a:rPr lang="fr-CA" sz="2400" b="0" dirty="0" smtClean="0"/>
              <a:t>la vie d’une cellule depuis le moment o</a:t>
            </a:r>
            <a:r>
              <a:rPr lang="fr-CA" sz="2400" dirty="0" smtClean="0"/>
              <a:t>ù elle est formée d’après une cellule mère jusqu’à sa propre division</a:t>
            </a:r>
          </a:p>
          <a:p>
            <a:pPr marL="466344" lvl="3" indent="0">
              <a:buNone/>
            </a:pPr>
            <a:endParaRPr lang="fr-CA" sz="2400" dirty="0" smtClean="0"/>
          </a:p>
          <a:p>
            <a:pPr lvl="1">
              <a:buFont typeface="Arial"/>
              <a:buChar char="•"/>
            </a:pPr>
            <a:r>
              <a:rPr lang="fr-CA" sz="2400" dirty="0" smtClean="0"/>
              <a:t>constitué de:</a:t>
            </a:r>
          </a:p>
          <a:p>
            <a:pPr lvl="3">
              <a:buFont typeface="Arial"/>
              <a:buChar char="•"/>
            </a:pPr>
            <a:r>
              <a:rPr lang="fr-CA" sz="2400" dirty="0" smtClean="0"/>
              <a:t>Interphase et la phase « M » (qui signifie mitose)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839" y="4000500"/>
            <a:ext cx="2794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2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626" y="1100628"/>
            <a:ext cx="7587274" cy="3995435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fr-CA" sz="2400" b="0" dirty="0" smtClean="0"/>
              <a:t>Pendant l’interphase:</a:t>
            </a:r>
          </a:p>
          <a:p>
            <a:pPr lvl="3">
              <a:buFont typeface="Arial"/>
              <a:buChar char="•"/>
            </a:pPr>
            <a:r>
              <a:rPr lang="fr-CA" sz="2400" dirty="0" smtClean="0"/>
              <a:t>La cellule croît (G</a:t>
            </a:r>
            <a:r>
              <a:rPr lang="fr-CA" sz="2400" baseline="-25000" dirty="0" smtClean="0"/>
              <a:t>1</a:t>
            </a:r>
            <a:r>
              <a:rPr lang="fr-CA" sz="2400" dirty="0" smtClean="0"/>
              <a:t> et G</a:t>
            </a:r>
            <a:r>
              <a:rPr lang="fr-CA" sz="2400" baseline="-25000" dirty="0" smtClean="0"/>
              <a:t>2</a:t>
            </a:r>
            <a:r>
              <a:rPr lang="fr-CA" sz="2400" dirty="0" smtClean="0"/>
              <a:t>)</a:t>
            </a:r>
          </a:p>
          <a:p>
            <a:pPr lvl="3">
              <a:buFont typeface="Arial"/>
              <a:buChar char="•"/>
            </a:pPr>
            <a:r>
              <a:rPr lang="fr-CA" sz="2400" dirty="0" smtClean="0"/>
              <a:t>Copie ses chromosomes en préparation pour la division cellulaire (phase S)</a:t>
            </a:r>
          </a:p>
          <a:p>
            <a:pPr lvl="3">
              <a:buFont typeface="Arial"/>
              <a:buChar char="•"/>
            </a:pPr>
            <a:endParaRPr lang="fr-CA" sz="2400" dirty="0"/>
          </a:p>
          <a:p>
            <a:pPr lvl="1">
              <a:buFont typeface="Arial"/>
              <a:buChar char="•"/>
            </a:pPr>
            <a:r>
              <a:rPr lang="fr-CA" sz="2400" dirty="0" smtClean="0"/>
              <a:t>Une cellule humaine peut se diviser en 24 heures</a:t>
            </a:r>
          </a:p>
          <a:p>
            <a:pPr lvl="2">
              <a:buFont typeface="Arial"/>
              <a:buChar char="•"/>
            </a:pPr>
            <a:r>
              <a:rPr lang="fr-CA" sz="2400" dirty="0" smtClean="0"/>
              <a:t>La phase M (mitose) ne prend qu’une heure</a:t>
            </a:r>
            <a:endParaRPr lang="fr-CA" sz="2400" dirty="0"/>
          </a:p>
          <a:p>
            <a:pPr lvl="1">
              <a:buFont typeface="Arial"/>
              <a:buChar char="•"/>
            </a:pPr>
            <a:endParaRPr lang="fr-CA" sz="2400" dirty="0" smtClean="0"/>
          </a:p>
          <a:p>
            <a:pPr lvl="3">
              <a:buFont typeface="Arial"/>
              <a:buChar char="•"/>
            </a:pPr>
            <a:endParaRPr lang="fr-CA" sz="2400" b="0" dirty="0" smtClean="0"/>
          </a:p>
          <a:p>
            <a:r>
              <a:rPr lang="fr-CA" sz="2400" b="0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729" y="3742792"/>
            <a:ext cx="4479510" cy="31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2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thèmes abordés -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69688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fr-CA" sz="2400" dirty="0" smtClean="0"/>
              <a:t>La mitose</a:t>
            </a:r>
          </a:p>
          <a:p>
            <a:pPr>
              <a:buFont typeface="Arial"/>
              <a:buChar char="•"/>
            </a:pPr>
            <a:r>
              <a:rPr lang="fr-CA" sz="2400" dirty="0" smtClean="0"/>
              <a:t>La reproduction asexuée</a:t>
            </a:r>
          </a:p>
          <a:p>
            <a:pPr>
              <a:buFont typeface="Arial"/>
              <a:buChar char="•"/>
            </a:pPr>
            <a:r>
              <a:rPr lang="fr-CA" sz="2400" dirty="0" smtClean="0"/>
              <a:t>La méiose</a:t>
            </a:r>
          </a:p>
          <a:p>
            <a:pPr>
              <a:buFont typeface="Arial"/>
              <a:buChar char="•"/>
            </a:pPr>
            <a:r>
              <a:rPr lang="fr-CA" sz="2400" dirty="0" smtClean="0"/>
              <a:t>mitose c. méiose</a:t>
            </a:r>
          </a:p>
          <a:p>
            <a:pPr>
              <a:buFont typeface="Arial"/>
              <a:buChar char="•"/>
            </a:pPr>
            <a:r>
              <a:rPr lang="fr-CA" sz="2400" dirty="0" smtClean="0"/>
              <a:t>adaptations favorables à la reproduction</a:t>
            </a:r>
          </a:p>
          <a:p>
            <a:pPr>
              <a:buFont typeface="Arial"/>
              <a:buChar char="•"/>
            </a:pPr>
            <a:r>
              <a:rPr lang="fr-CA" sz="2400" dirty="0" smtClean="0"/>
              <a:t>La reproduction humaine</a:t>
            </a:r>
          </a:p>
          <a:p>
            <a:pPr>
              <a:buFont typeface="Arial"/>
              <a:buChar char="•"/>
            </a:pPr>
            <a:r>
              <a:rPr lang="fr-CA" sz="2400" dirty="0" smtClean="0"/>
              <a:t>Le développement fœtal</a:t>
            </a:r>
          </a:p>
          <a:p>
            <a:pPr>
              <a:buFont typeface="Arial"/>
              <a:buChar char="•"/>
            </a:pPr>
            <a:r>
              <a:rPr lang="fr-CA" sz="2400" dirty="0" smtClean="0"/>
              <a:t>La dominance et la récessivité</a:t>
            </a:r>
          </a:p>
          <a:p>
            <a:pPr>
              <a:buFont typeface="Arial"/>
              <a:buChar char="•"/>
            </a:pPr>
            <a:endParaRPr lang="fr-CA" sz="2400" dirty="0" smtClean="0"/>
          </a:p>
          <a:p>
            <a:pPr>
              <a:buFont typeface="Arial"/>
              <a:buChar char="•"/>
            </a:pP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52284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96558"/>
          </a:xfrm>
        </p:spPr>
        <p:txBody>
          <a:bodyPr>
            <a:normAutofit/>
          </a:bodyPr>
          <a:lstStyle/>
          <a:p>
            <a:r>
              <a:rPr lang="fr-CA" sz="2400" b="0" dirty="0" smtClean="0"/>
              <a:t>Avant la mitose…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le noyau est entouré de l’enveloppe nucléaire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les chromosomes sont déjà doublés mais ils sont impossible à distinguer</a:t>
            </a:r>
            <a:r>
              <a:rPr lang="fr-CA" sz="2400" b="0" dirty="0"/>
              <a:t> </a:t>
            </a:r>
            <a:r>
              <a:rPr lang="fr-CA" sz="2400" b="0" dirty="0" smtClean="0"/>
              <a:t>(ils ne sont pas condensés)</a:t>
            </a:r>
          </a:p>
          <a:p>
            <a:pPr>
              <a:buFont typeface="Arial"/>
              <a:buChar char="•"/>
            </a:pPr>
            <a:endParaRPr lang="fr-CA" sz="2400" b="0" dirty="0"/>
          </a:p>
          <a:p>
            <a:pPr marL="0" indent="0"/>
            <a:r>
              <a:rPr lang="fr-CA" sz="2400" b="0" dirty="0" smtClean="0"/>
              <a:t>On peut diviser la mitose en cinq phases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Prophase</a:t>
            </a:r>
          </a:p>
          <a:p>
            <a:pPr>
              <a:buFont typeface="Arial"/>
              <a:buChar char="•"/>
            </a:pPr>
            <a:r>
              <a:rPr lang="fr-CA" sz="2400" b="0" dirty="0" err="1" smtClean="0"/>
              <a:t>Prométaphase</a:t>
            </a:r>
            <a:endParaRPr lang="fr-CA" sz="2400" b="0" dirty="0" smtClean="0"/>
          </a:p>
          <a:p>
            <a:pPr>
              <a:buFont typeface="Arial"/>
              <a:buChar char="•"/>
            </a:pPr>
            <a:r>
              <a:rPr lang="fr-CA" sz="2400" b="0" dirty="0" smtClean="0"/>
              <a:t>Métaphase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Anaphase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Télophase et </a:t>
            </a:r>
            <a:r>
              <a:rPr lang="fr-CA" sz="2400" b="0" dirty="0" err="1" smtClean="0"/>
              <a:t>cytocinèse</a:t>
            </a:r>
            <a:endParaRPr lang="fr-CA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64412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88373"/>
          </a:xfrm>
        </p:spPr>
        <p:txBody>
          <a:bodyPr>
            <a:normAutofit lnSpcReduction="10000"/>
          </a:bodyPr>
          <a:lstStyle/>
          <a:p>
            <a:r>
              <a:rPr lang="fr-CA" sz="2400" b="0" dirty="0" smtClean="0"/>
              <a:t>Prophase: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chromosomes sont visibles</a:t>
            </a:r>
          </a:p>
          <a:p>
            <a:pPr lvl="3">
              <a:buFont typeface="Arial"/>
              <a:buChar char="•"/>
            </a:pPr>
            <a:r>
              <a:rPr lang="fr-CA" sz="2400" dirty="0" smtClean="0"/>
              <a:t>sont enroulés et se condensent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dans le cytoplasme le fuseau de division se constitue (fait de microtubules) et se prolonge entre les deux centrosomes.</a:t>
            </a:r>
          </a:p>
          <a:p>
            <a:pPr lvl="3">
              <a:buFont typeface="Arial"/>
              <a:buChar char="•"/>
            </a:pPr>
            <a:r>
              <a:rPr lang="fr-CA" sz="2400" dirty="0" smtClean="0"/>
              <a:t>les microtubules rayonnent du centrosome et forment un aster (</a:t>
            </a:r>
            <a:r>
              <a:rPr lang="fr-CA" sz="2400" i="1" dirty="0" smtClean="0"/>
              <a:t>étoile</a:t>
            </a:r>
            <a:r>
              <a:rPr lang="fr-CA" sz="2400" dirty="0" smtClean="0"/>
              <a:t>).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Les centrosomes s’éloignent l’un de l’autre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L’enveloppe nucléaire commence à se fragmenter</a:t>
            </a:r>
          </a:p>
        </p:txBody>
      </p:sp>
    </p:spTree>
    <p:extLst>
      <p:ext uri="{BB962C8B-B14F-4D97-AF65-F5344CB8AC3E}">
        <p14:creationId xmlns:p14="http://schemas.microsoft.com/office/powerpoint/2010/main" val="164412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665181"/>
          </a:xfrm>
        </p:spPr>
        <p:txBody>
          <a:bodyPr>
            <a:normAutofit/>
          </a:bodyPr>
          <a:lstStyle/>
          <a:p>
            <a:r>
              <a:rPr lang="fr-CA" sz="2400" b="0" dirty="0" smtClean="0"/>
              <a:t>Prophase</a:t>
            </a:r>
            <a:endParaRPr lang="fr-CA" sz="2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58" y="3146926"/>
            <a:ext cx="4471373" cy="3355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725" y="154371"/>
            <a:ext cx="4919853" cy="370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2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2678823"/>
          </a:xfrm>
        </p:spPr>
        <p:txBody>
          <a:bodyPr>
            <a:normAutofit/>
          </a:bodyPr>
          <a:lstStyle/>
          <a:p>
            <a:pPr marL="0" indent="0"/>
            <a:r>
              <a:rPr lang="fr-CA" sz="2400" b="0" dirty="0" err="1" smtClean="0"/>
              <a:t>Prométaphase</a:t>
            </a:r>
            <a:r>
              <a:rPr lang="fr-CA" sz="2400" b="0" dirty="0" smtClean="0"/>
              <a:t>: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enveloppe nucléaire fini sa fragmentation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chromosomes continuent à se condenser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certains microtubules commencent à s’attacher au </a:t>
            </a:r>
            <a:r>
              <a:rPr lang="fr-CA" sz="2400" b="0" dirty="0" err="1" smtClean="0"/>
              <a:t>kinétochore</a:t>
            </a:r>
            <a:r>
              <a:rPr lang="fr-CA" sz="2400" b="0" dirty="0" smtClean="0"/>
              <a:t> des chromatides</a:t>
            </a:r>
          </a:p>
          <a:p>
            <a:pPr marL="0" indent="0"/>
            <a:endParaRPr lang="fr-CA" sz="2400" b="0" dirty="0" smtClean="0"/>
          </a:p>
          <a:p>
            <a:endParaRPr lang="fr-CA" sz="2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789" y="3359826"/>
            <a:ext cx="4652211" cy="34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2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041301"/>
            <a:ext cx="7520940" cy="3579849"/>
          </a:xfrm>
        </p:spPr>
        <p:txBody>
          <a:bodyPr>
            <a:normAutofit/>
          </a:bodyPr>
          <a:lstStyle/>
          <a:p>
            <a:r>
              <a:rPr lang="fr-CA" sz="2400" b="0" dirty="0" smtClean="0"/>
              <a:t>Métaphase: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les centrosomes se trouvent aux extrémités opposés des cellules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les chromosomes s’alignent à la plaque équatoriale</a:t>
            </a:r>
            <a:endParaRPr lang="fr-CA" sz="2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421" y="3071395"/>
            <a:ext cx="4638842" cy="34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2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0" dirty="0" smtClean="0"/>
              <a:t>Anaphase: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la phase la plus courte (quelques minutes)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le centromère dédoublé de chaque chromosome se sépare en deux chromatides sœurs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Les microtubules de raccourcissent et tirent les chromatides vers leurs pôles respectifs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À la fin, les deux extrêmes comprennent le même matériel génétique</a:t>
            </a:r>
          </a:p>
          <a:p>
            <a:pPr>
              <a:buFont typeface="Arial"/>
              <a:buChar char="•"/>
            </a:pPr>
            <a:endParaRPr lang="fr-CA" sz="2400" b="0" dirty="0" smtClean="0"/>
          </a:p>
          <a:p>
            <a:pPr>
              <a:buFont typeface="Arial"/>
              <a:buChar char="•"/>
            </a:pPr>
            <a:endParaRPr lang="fr-CA" sz="2400" b="0" dirty="0"/>
          </a:p>
        </p:txBody>
      </p:sp>
    </p:spTree>
    <p:extLst>
      <p:ext uri="{BB962C8B-B14F-4D97-AF65-F5344CB8AC3E}">
        <p14:creationId xmlns:p14="http://schemas.microsoft.com/office/powerpoint/2010/main" val="164412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79" y="1283369"/>
            <a:ext cx="6995897" cy="51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51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0" dirty="0" smtClean="0"/>
              <a:t>Télophase: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noyaux fils commencent à se former aux pôles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L’enveloppe nucléaire se forme autour d’eux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chromosomes se décondensent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microtubules sont décomposés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fin de la mitose: deux noyaux génétiquement identiques sont formés</a:t>
            </a:r>
          </a:p>
          <a:p>
            <a:pPr>
              <a:buFont typeface="Arial"/>
              <a:buChar char="•"/>
            </a:pPr>
            <a:endParaRPr lang="fr-CA" sz="2400" b="0" dirty="0"/>
          </a:p>
        </p:txBody>
      </p:sp>
    </p:spTree>
    <p:extLst>
      <p:ext uri="{BB962C8B-B14F-4D97-AF65-F5344CB8AC3E}">
        <p14:creationId xmlns:p14="http://schemas.microsoft.com/office/powerpoint/2010/main" val="164412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TÉLOPHASE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89" y="1557959"/>
            <a:ext cx="8074526" cy="494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72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0" dirty="0" err="1" smtClean="0"/>
              <a:t>Cytocinèse</a:t>
            </a:r>
            <a:r>
              <a:rPr lang="fr-CA" sz="2400" b="0" dirty="0" smtClean="0"/>
              <a:t>:</a:t>
            </a:r>
          </a:p>
          <a:p>
            <a:pPr>
              <a:buFont typeface="Arial"/>
              <a:buChar char="•"/>
            </a:pPr>
            <a:r>
              <a:rPr lang="fr-CA" sz="2400" b="0" dirty="0" smtClean="0"/>
              <a:t>un sillon de division étrangle la cellule mère et la sépare en deux cellules filles</a:t>
            </a:r>
            <a:endParaRPr lang="fr-CA" sz="24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211" y="2595222"/>
            <a:ext cx="6229684" cy="38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2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Thèmes abordés -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fr-CA" sz="2400" dirty="0" smtClean="0"/>
              <a:t>Les traits liés au sexe</a:t>
            </a:r>
          </a:p>
          <a:p>
            <a:pPr>
              <a:buFont typeface="Arial"/>
              <a:buChar char="•"/>
            </a:pPr>
            <a:r>
              <a:rPr lang="fr-CA" sz="2400" dirty="0" smtClean="0"/>
              <a:t>La recherche en génétique et en reproduction</a:t>
            </a:r>
          </a:p>
          <a:p>
            <a:pPr>
              <a:buFont typeface="Arial"/>
              <a:buChar char="•"/>
            </a:pPr>
            <a:r>
              <a:rPr lang="fr-CA" sz="2400" dirty="0" smtClean="0"/>
              <a:t>Les enjeux liés à la biotechnologie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58291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0" dirty="0" smtClean="0"/>
              <a:t> </a:t>
            </a:r>
            <a:endParaRPr lang="fr-CA" sz="2400" b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1100628"/>
            <a:ext cx="6724650" cy="55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092200"/>
            <a:ext cx="64516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2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0" dirty="0" smtClean="0"/>
              <a:t> </a:t>
            </a:r>
            <a:endParaRPr lang="fr-CA" sz="24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092200"/>
            <a:ext cx="64516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7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0" dirty="0" smtClean="0"/>
              <a:t> </a:t>
            </a:r>
            <a:endParaRPr lang="fr-CA" sz="24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092200"/>
            <a:ext cx="64516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7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0" dirty="0" smtClean="0"/>
              <a:t> </a:t>
            </a:r>
            <a:endParaRPr lang="fr-CA" sz="24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092200"/>
            <a:ext cx="64516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7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0" dirty="0" smtClean="0"/>
              <a:t> </a:t>
            </a:r>
            <a:endParaRPr lang="fr-CA" sz="24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092200"/>
            <a:ext cx="64516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7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0" dirty="0" smtClean="0"/>
              <a:t> </a:t>
            </a:r>
            <a:endParaRPr lang="fr-CA" sz="24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092200"/>
            <a:ext cx="64516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7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2471247"/>
          </a:xfrm>
        </p:spPr>
        <p:txBody>
          <a:bodyPr>
            <a:normAutofit/>
          </a:bodyPr>
          <a:lstStyle/>
          <a:p>
            <a:r>
              <a:rPr lang="fr-CA" sz="2400" b="0" dirty="0" smtClean="0"/>
              <a:t> Chez les plantes, la </a:t>
            </a:r>
            <a:r>
              <a:rPr lang="fr-CA" sz="2400" b="0" dirty="0" err="1" smtClean="0"/>
              <a:t>cytocinèse</a:t>
            </a:r>
            <a:r>
              <a:rPr lang="fr-CA" sz="2400" b="0" dirty="0" smtClean="0"/>
              <a:t> prend une tout nouvelle tournure…</a:t>
            </a:r>
          </a:p>
          <a:p>
            <a:r>
              <a:rPr lang="fr-CA" sz="2400" b="0" dirty="0" smtClean="0"/>
              <a:t>puisqu’elle est entourée d’une paroi cellulaire rigide, la cellule mère se « divise en deux » en fabriquant une plaque cellulaire à l’équateur.</a:t>
            </a:r>
            <a:endParaRPr lang="fr-CA" sz="2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3364633"/>
            <a:ext cx="4794250" cy="331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7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0" dirty="0" smtClean="0"/>
              <a:t> </a:t>
            </a:r>
            <a:endParaRPr lang="fr-CA" sz="24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914400"/>
            <a:ext cx="7536517" cy="53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7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821583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fr-CA" sz="2400" b="0" i="1" dirty="0" smtClean="0"/>
              <a:t>Comment le corps remplace-t-il le sang donné lors d’une transfusion?</a:t>
            </a:r>
          </a:p>
          <a:p>
            <a:pPr>
              <a:buFont typeface="Arial"/>
              <a:buChar char="•"/>
            </a:pPr>
            <a:r>
              <a:rPr lang="fr-CA" sz="2400" b="0" i="1" dirty="0" smtClean="0"/>
              <a:t>Comment se fait-il qu’une petite graine devienne une énorme plante?</a:t>
            </a:r>
          </a:p>
          <a:p>
            <a:pPr>
              <a:buFont typeface="Arial"/>
              <a:buChar char="•"/>
            </a:pPr>
            <a:r>
              <a:rPr lang="fr-CA" sz="2400" b="0" i="1" dirty="0" smtClean="0"/>
              <a:t>Comment le fœtus humain fait-il pour se développer, devenir un enfant, puis un adulte?</a:t>
            </a:r>
          </a:p>
          <a:p>
            <a:pPr>
              <a:buFont typeface="Arial"/>
              <a:buChar char="•"/>
            </a:pPr>
            <a:r>
              <a:rPr lang="fr-CA" sz="2400" b="0" i="1" dirty="0" smtClean="0"/>
              <a:t>Comment le corps fait-il pour remplacer la peau perdue lors d’une écorchure?</a:t>
            </a:r>
          </a:p>
          <a:p>
            <a:pPr>
              <a:buFont typeface="Arial"/>
              <a:buChar char="•"/>
            </a:pPr>
            <a:r>
              <a:rPr lang="fr-CA" sz="2400" b="0" i="1" dirty="0" smtClean="0"/>
              <a:t>Comment le salamandre peut-il régénérer sa queue?</a:t>
            </a:r>
          </a:p>
          <a:p>
            <a:pPr>
              <a:buFont typeface="Arial"/>
              <a:buChar char="•"/>
            </a:pPr>
            <a:endParaRPr lang="fr-CA" sz="2400" b="0" i="1" dirty="0" smtClean="0"/>
          </a:p>
          <a:p>
            <a:pPr>
              <a:buFont typeface="Arial"/>
              <a:buChar char="•"/>
            </a:pPr>
            <a:r>
              <a:rPr lang="fr-CA" sz="2400" b="0" i="1" dirty="0" smtClean="0"/>
              <a:t> </a:t>
            </a:r>
            <a:r>
              <a:rPr lang="fr-CA" sz="2400" i="1" dirty="0" smtClean="0"/>
              <a:t>DISCUTEZ EN GROUPE</a:t>
            </a:r>
            <a:endParaRPr lang="fr-CA" sz="2400" b="0" i="1" dirty="0"/>
          </a:p>
        </p:txBody>
      </p:sp>
    </p:spTree>
    <p:extLst>
      <p:ext uri="{BB962C8B-B14F-4D97-AF65-F5344CB8AC3E}">
        <p14:creationId xmlns:p14="http://schemas.microsoft.com/office/powerpoint/2010/main" val="301265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A. La mitose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39379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A" sz="2400" i="1" dirty="0" smtClean="0"/>
              <a:t>En groupes de table, dessinez un schéma d’une cellule animale et végétale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i="1" dirty="0" smtClean="0"/>
              <a:t>Nommez les diverses organites et composantes intracellulaires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i="1" dirty="0" smtClean="0"/>
              <a:t>Précisez la fonction de ces diverses composantes.</a:t>
            </a:r>
          </a:p>
          <a:p>
            <a:pPr marL="457200" indent="-457200">
              <a:buFont typeface="+mj-lt"/>
              <a:buAutoNum type="arabicPeriod"/>
            </a:pPr>
            <a:endParaRPr lang="fr-CA" sz="2400" i="1" dirty="0"/>
          </a:p>
          <a:p>
            <a:pPr marL="0" indent="0"/>
            <a:r>
              <a:rPr lang="fr-CA" sz="2400" i="1" dirty="0" smtClean="0"/>
              <a:t>*NB les appareils numériques sont interdits pour cette activité</a:t>
            </a:r>
          </a:p>
        </p:txBody>
      </p:sp>
    </p:spTree>
    <p:extLst>
      <p:ext uri="{BB962C8B-B14F-4D97-AF65-F5344CB8AC3E}">
        <p14:creationId xmlns:p14="http://schemas.microsoft.com/office/powerpoint/2010/main" val="218337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lule diagramme 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879" y="0"/>
            <a:ext cx="6109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5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Réponses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71709"/>
          </a:xfrm>
        </p:spPr>
        <p:txBody>
          <a:bodyPr numCol="2">
            <a:normAutofit lnSpcReduction="10000"/>
          </a:bodyPr>
          <a:lstStyle/>
          <a:p>
            <a:pPr>
              <a:buFont typeface="+mj-lt"/>
              <a:buAutoNum type="alphaUcPeriod"/>
            </a:pPr>
            <a:r>
              <a:rPr lang="fr-CA" sz="2400" b="0" i="1" dirty="0">
                <a:solidFill>
                  <a:srgbClr val="FF0000"/>
                </a:solidFill>
              </a:rPr>
              <a:t>m</a:t>
            </a:r>
            <a:r>
              <a:rPr lang="fr-CA" sz="2400" b="0" i="1" dirty="0" smtClean="0">
                <a:solidFill>
                  <a:srgbClr val="FF0000"/>
                </a:solidFill>
              </a:rPr>
              <a:t>embrane cellulaire</a:t>
            </a:r>
          </a:p>
          <a:p>
            <a:pPr>
              <a:buFont typeface="+mj-lt"/>
              <a:buAutoNum type="alphaUcPeriod"/>
            </a:pPr>
            <a:r>
              <a:rPr lang="fr-CA" sz="2400" b="0" i="1" dirty="0" smtClean="0">
                <a:solidFill>
                  <a:srgbClr val="FF0000"/>
                </a:solidFill>
              </a:rPr>
              <a:t>cytosol</a:t>
            </a:r>
          </a:p>
          <a:p>
            <a:pPr>
              <a:buFont typeface="+mj-lt"/>
              <a:buAutoNum type="alphaUcPeriod"/>
            </a:pPr>
            <a:r>
              <a:rPr lang="fr-CA" sz="2400" b="0" dirty="0" smtClean="0"/>
              <a:t>cytosquelette</a:t>
            </a:r>
          </a:p>
          <a:p>
            <a:pPr>
              <a:buFont typeface="+mj-lt"/>
              <a:buAutoNum type="alphaUcPeriod"/>
            </a:pPr>
            <a:r>
              <a:rPr lang="fr-CA" sz="2400" b="0" dirty="0" smtClean="0"/>
              <a:t>microvillosités</a:t>
            </a:r>
          </a:p>
          <a:p>
            <a:pPr>
              <a:buFont typeface="+mj-lt"/>
              <a:buAutoNum type="alphaUcPeriod"/>
            </a:pPr>
            <a:r>
              <a:rPr lang="fr-CA" sz="2400" b="0" dirty="0" smtClean="0"/>
              <a:t>cil</a:t>
            </a:r>
          </a:p>
          <a:p>
            <a:pPr>
              <a:buFont typeface="+mj-lt"/>
              <a:buAutoNum type="alphaUcPeriod"/>
            </a:pPr>
            <a:r>
              <a:rPr lang="fr-CA" sz="2400" b="0" i="1" dirty="0" smtClean="0">
                <a:solidFill>
                  <a:srgbClr val="FF0000"/>
                </a:solidFill>
              </a:rPr>
              <a:t>centrosome</a:t>
            </a:r>
          </a:p>
          <a:p>
            <a:pPr marL="0" indent="0"/>
            <a:r>
              <a:rPr lang="fr-CA" sz="2400" b="0" i="1" dirty="0" smtClean="0">
                <a:solidFill>
                  <a:srgbClr val="FF0000"/>
                </a:solidFill>
              </a:rPr>
              <a:t>F</a:t>
            </a:r>
            <a:r>
              <a:rPr lang="fr-CA" sz="2400" b="0" i="1" baseline="-25000" dirty="0" smtClean="0">
                <a:solidFill>
                  <a:srgbClr val="FF0000"/>
                </a:solidFill>
              </a:rPr>
              <a:t>1</a:t>
            </a:r>
            <a:r>
              <a:rPr lang="fr-CA" sz="2400" b="0" i="1" dirty="0" smtClean="0">
                <a:solidFill>
                  <a:srgbClr val="FF0000"/>
                </a:solidFill>
              </a:rPr>
              <a:t>. centrioles</a:t>
            </a:r>
          </a:p>
          <a:p>
            <a:pPr marL="457200" indent="-457200">
              <a:buFont typeface="+mj-lt"/>
              <a:buAutoNum type="alphaUcPeriod" startAt="7"/>
            </a:pPr>
            <a:r>
              <a:rPr lang="fr-CA" sz="2400" b="0" dirty="0" smtClean="0"/>
              <a:t>Ribosomes</a:t>
            </a:r>
          </a:p>
          <a:p>
            <a:pPr marL="457200" indent="-457200">
              <a:buFont typeface="+mj-lt"/>
              <a:buAutoNum type="alphaUcPeriod" startAt="7"/>
            </a:pPr>
            <a:r>
              <a:rPr lang="fr-CA" sz="2400" b="0" dirty="0" smtClean="0">
                <a:solidFill>
                  <a:srgbClr val="FF0000"/>
                </a:solidFill>
              </a:rPr>
              <a:t>mitochondrie</a:t>
            </a:r>
          </a:p>
          <a:p>
            <a:pPr>
              <a:buFont typeface="+mj-lt"/>
              <a:buAutoNum type="alphaUcPeriod" startAt="7"/>
            </a:pPr>
            <a:r>
              <a:rPr lang="fr-CA" sz="2400" b="0" i="1" dirty="0" smtClean="0">
                <a:solidFill>
                  <a:srgbClr val="FF0000"/>
                </a:solidFill>
              </a:rPr>
              <a:t>noyau</a:t>
            </a:r>
          </a:p>
          <a:p>
            <a:pPr marL="0" indent="0"/>
            <a:r>
              <a:rPr lang="fr-CA" sz="2400" b="0" dirty="0" smtClean="0">
                <a:solidFill>
                  <a:srgbClr val="FF0000"/>
                </a:solidFill>
              </a:rPr>
              <a:t>I</a:t>
            </a:r>
            <a:r>
              <a:rPr lang="fr-CA" sz="2400" b="0" baseline="-25000" dirty="0" smtClean="0">
                <a:solidFill>
                  <a:srgbClr val="FF0000"/>
                </a:solidFill>
              </a:rPr>
              <a:t>1</a:t>
            </a:r>
            <a:r>
              <a:rPr lang="fr-CA" sz="2400" b="0" dirty="0" smtClean="0">
                <a:solidFill>
                  <a:srgbClr val="FF0000"/>
                </a:solidFill>
              </a:rPr>
              <a:t>.</a:t>
            </a:r>
            <a:r>
              <a:rPr lang="fr-CA" sz="2400" b="0" baseline="-25000" dirty="0" smtClean="0">
                <a:solidFill>
                  <a:srgbClr val="FF0000"/>
                </a:solidFill>
              </a:rPr>
              <a:t> </a:t>
            </a:r>
            <a:r>
              <a:rPr lang="fr-CA" sz="2400" b="0" i="1" dirty="0" smtClean="0">
                <a:solidFill>
                  <a:srgbClr val="FF0000"/>
                </a:solidFill>
              </a:rPr>
              <a:t>nucléole</a:t>
            </a:r>
            <a:r>
              <a:rPr lang="fr-CA" sz="2400" b="0" dirty="0" smtClean="0">
                <a:solidFill>
                  <a:srgbClr val="FF0000"/>
                </a:solidFill>
              </a:rPr>
              <a:t> </a:t>
            </a:r>
          </a:p>
          <a:p>
            <a:pPr marL="0" indent="0"/>
            <a:r>
              <a:rPr lang="fr-CA" sz="2400" b="0" dirty="0" smtClean="0">
                <a:solidFill>
                  <a:srgbClr val="FF0000"/>
                </a:solidFill>
              </a:rPr>
              <a:t>I</a:t>
            </a:r>
            <a:r>
              <a:rPr lang="fr-CA" sz="2400" b="0" baseline="-25000" dirty="0" smtClean="0">
                <a:solidFill>
                  <a:srgbClr val="FF0000"/>
                </a:solidFill>
              </a:rPr>
              <a:t>2</a:t>
            </a:r>
            <a:r>
              <a:rPr lang="fr-CA" sz="2400" b="0" dirty="0" smtClean="0">
                <a:solidFill>
                  <a:srgbClr val="FF0000"/>
                </a:solidFill>
              </a:rPr>
              <a:t>. </a:t>
            </a:r>
            <a:r>
              <a:rPr lang="fr-CA" sz="2400" b="0" i="1" dirty="0" smtClean="0">
                <a:solidFill>
                  <a:srgbClr val="FF0000"/>
                </a:solidFill>
              </a:rPr>
              <a:t>nucléoplasme</a:t>
            </a:r>
          </a:p>
          <a:p>
            <a:pPr marL="0" indent="0"/>
            <a:r>
              <a:rPr lang="fr-CA" sz="2400" b="0" dirty="0" smtClean="0"/>
              <a:t>J. réticulum endoplasmique rugueux</a:t>
            </a:r>
          </a:p>
          <a:p>
            <a:pPr marL="0" indent="0"/>
            <a:r>
              <a:rPr lang="fr-CA" sz="2400" b="0" dirty="0" smtClean="0"/>
              <a:t>K. Appareil de Golgi</a:t>
            </a:r>
          </a:p>
          <a:p>
            <a:pPr marL="0" indent="0"/>
            <a:r>
              <a:rPr lang="fr-CA" sz="2400" b="0" dirty="0" smtClean="0"/>
              <a:t>L. Lysosome</a:t>
            </a:r>
          </a:p>
          <a:p>
            <a:pPr marL="0" indent="0"/>
            <a:r>
              <a:rPr lang="fr-CA" sz="2400" b="0" dirty="0" smtClean="0"/>
              <a:t>M. Peroxysome</a:t>
            </a:r>
          </a:p>
          <a:p>
            <a:pPr>
              <a:buFont typeface="+mj-lt"/>
              <a:buAutoNum type="alphaUcPeriod"/>
            </a:pPr>
            <a:endParaRPr lang="fr-CA" sz="2400" b="0" dirty="0"/>
          </a:p>
        </p:txBody>
      </p:sp>
    </p:spTree>
    <p:extLst>
      <p:ext uri="{BB962C8B-B14F-4D97-AF65-F5344CB8AC3E}">
        <p14:creationId xmlns:p14="http://schemas.microsoft.com/office/powerpoint/2010/main" val="350939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Cellu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" y="0"/>
            <a:ext cx="7689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lule végét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0"/>
            <a:ext cx="7309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8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1906</TotalTime>
  <Words>914</Words>
  <Application>Microsoft Macintosh PowerPoint</Application>
  <PresentationFormat>On-screen Show (4:3)</PresentationFormat>
  <Paragraphs>175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Angles</vt:lpstr>
      <vt:lpstr>La reproduction</vt:lpstr>
      <vt:lpstr>thèmes abordés - </vt:lpstr>
      <vt:lpstr>Thèmes abordés - </vt:lpstr>
      <vt:lpstr>A. La mitose</vt:lpstr>
      <vt:lpstr>A. La mitose</vt:lpstr>
      <vt:lpstr>PowerPoint Presentation</vt:lpstr>
      <vt:lpstr>Réponses</vt:lpstr>
      <vt:lpstr>PowerPoint Presentation</vt:lpstr>
      <vt:lpstr>PowerPoint Presentation</vt:lpstr>
      <vt:lpstr>RÉPONSES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  <vt:lpstr>A. LA MITOSE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reproduction</dc:title>
  <dc:creator>Benoit Carriere</dc:creator>
  <cp:lastModifiedBy>Benoit Carriere</cp:lastModifiedBy>
  <cp:revision>51</cp:revision>
  <dcterms:created xsi:type="dcterms:W3CDTF">2014-08-29T19:21:07Z</dcterms:created>
  <dcterms:modified xsi:type="dcterms:W3CDTF">2015-02-06T19:47:29Z</dcterms:modified>
</cp:coreProperties>
</file>