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83" r:id="rId23"/>
    <p:sldId id="284" r:id="rId24"/>
    <p:sldId id="285" r:id="rId25"/>
    <p:sldId id="280" r:id="rId26"/>
    <p:sldId id="278" r:id="rId27"/>
    <p:sldId id="279" r:id="rId28"/>
    <p:sldId id="281" r:id="rId29"/>
    <p:sldId id="282" r:id="rId30"/>
    <p:sldId id="334" r:id="rId31"/>
    <p:sldId id="286" r:id="rId32"/>
    <p:sldId id="288" r:id="rId33"/>
    <p:sldId id="290" r:id="rId34"/>
    <p:sldId id="291" r:id="rId35"/>
    <p:sldId id="292" r:id="rId36"/>
    <p:sldId id="287" r:id="rId37"/>
    <p:sldId id="335" r:id="rId38"/>
    <p:sldId id="289" r:id="rId39"/>
    <p:sldId id="293" r:id="rId40"/>
    <p:sldId id="294" r:id="rId41"/>
    <p:sldId id="295" r:id="rId42"/>
    <p:sldId id="296" r:id="rId43"/>
    <p:sldId id="297" r:id="rId44"/>
    <p:sldId id="300" r:id="rId45"/>
    <p:sldId id="299" r:id="rId46"/>
    <p:sldId id="298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20" autoAdjust="0"/>
  </p:normalViewPr>
  <p:slideViewPr>
    <p:cSldViewPr snapToGrid="0" snapToObjects="1">
      <p:cViewPr varScale="1">
        <p:scale>
          <a:sx n="94" d="100"/>
          <a:sy n="94" d="100"/>
        </p:scale>
        <p:origin x="-10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15-05-28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La nature de l’électricité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Module 3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5113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Charger par friction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574359"/>
          </a:xfrm>
        </p:spPr>
        <p:txBody>
          <a:bodyPr/>
          <a:lstStyle/>
          <a:p>
            <a:pPr lvl="1"/>
            <a:r>
              <a:rPr lang="fr-CA" dirty="0" smtClean="0"/>
              <a:t>On sais que l’on peut donner une charge aux objets. </a:t>
            </a:r>
          </a:p>
          <a:p>
            <a:pPr lvl="1"/>
            <a:r>
              <a:rPr lang="fr-CA" dirty="0" smtClean="0"/>
              <a:t>Ceci peut être accompli par friction</a:t>
            </a:r>
          </a:p>
          <a:p>
            <a:pPr lvl="1"/>
            <a:endParaRPr lang="fr-CA" dirty="0"/>
          </a:p>
          <a:p>
            <a:pPr lvl="1"/>
            <a:r>
              <a:rPr lang="fr-CA" dirty="0" smtClean="0"/>
              <a:t>Exemples:</a:t>
            </a:r>
          </a:p>
          <a:p>
            <a:pPr lvl="2"/>
            <a:r>
              <a:rPr lang="fr-CA" dirty="0" smtClean="0"/>
              <a:t>Quand on marche sur un tapis</a:t>
            </a:r>
          </a:p>
          <a:p>
            <a:pPr lvl="2"/>
            <a:r>
              <a:rPr lang="fr-CA" dirty="0" smtClean="0"/>
              <a:t>des vêtements dans la sécheuse</a:t>
            </a:r>
          </a:p>
          <a:p>
            <a:pPr lvl="2"/>
            <a:r>
              <a:rPr lang="fr-CA" dirty="0" smtClean="0"/>
              <a:t>l’essence qui sort d’une pompe à la station de service</a:t>
            </a:r>
          </a:p>
          <a:p>
            <a:pPr lvl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Charger par 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Comment peut-on charger par friction?</a:t>
            </a:r>
          </a:p>
          <a:p>
            <a:pPr lvl="1"/>
            <a:r>
              <a:rPr lang="fr-CA" dirty="0" smtClean="0"/>
              <a:t>Si un peigne frotté contre tes cheveux, sa charge devient négative et les cheveux positive.</a:t>
            </a:r>
          </a:p>
          <a:p>
            <a:pPr lvl="1"/>
            <a:r>
              <a:rPr lang="fr-CA" dirty="0" smtClean="0"/>
              <a:t>Si l’on pense au modèle particulaire, on doit imaginer seuls les électrons voyager des cheveux au peigne, lui donnant sa charge négative.</a:t>
            </a:r>
          </a:p>
          <a:p>
            <a:pPr lvl="1"/>
            <a:r>
              <a:rPr lang="fr-CA" dirty="0" smtClean="0"/>
              <a:t>le nombre d’électrons passés dépend de la nature de la substance, ainsi que le montant de friction</a:t>
            </a:r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substances électrostatiques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264297"/>
            <a:ext cx="7581901" cy="3953436"/>
          </a:xfrm>
        </p:spPr>
        <p:txBody>
          <a:bodyPr numCol="3"/>
          <a:lstStyle/>
          <a:p>
            <a:pPr marL="457200" indent="-457200">
              <a:buFont typeface="+mj-lt"/>
              <a:buAutoNum type="arabicPeriod"/>
            </a:pPr>
            <a:r>
              <a:rPr lang="fr-CA" dirty="0" smtClean="0"/>
              <a:t>acétate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verre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laine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poils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Ca, Mg, Pb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soie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Al, Zn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coton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paraffine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ébonite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plastique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C, Cu, Ni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Caoutchouc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soufre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platine, or</a:t>
            </a:r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1158" y="6151966"/>
            <a:ext cx="825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Ces substances sont placés en ordre croissante de tendance à gagner des électrons</a:t>
            </a:r>
            <a:endParaRPr lang="fr-CA" dirty="0"/>
          </a:p>
        </p:txBody>
      </p:sp>
      <p:sp>
        <p:nvSpPr>
          <p:cNvPr id="5" name="TextBox 4"/>
          <p:cNvSpPr txBox="1"/>
          <p:nvPr/>
        </p:nvSpPr>
        <p:spPr>
          <a:xfrm>
            <a:off x="441158" y="1894965"/>
            <a:ext cx="24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e</a:t>
            </a:r>
            <a:r>
              <a:rPr lang="fr-CA" baseline="30000" dirty="0" smtClean="0"/>
              <a:t>-</a:t>
            </a:r>
            <a:r>
              <a:rPr lang="fr-CA" dirty="0" smtClean="0"/>
              <a:t> se libèrent facilement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5620085" y="4079365"/>
            <a:ext cx="313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e</a:t>
            </a:r>
            <a:r>
              <a:rPr lang="fr-CA" baseline="30000" dirty="0" smtClean="0"/>
              <a:t>-</a:t>
            </a:r>
            <a:r>
              <a:rPr lang="fr-CA" dirty="0" smtClean="0"/>
              <a:t> se libèrent moins facilement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substances électrostatiques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Donc, on voit que les substances au début de la liste veulent plutôt donner des électrons. Ainsi, s’ils sont frottés ensemble, ils gagneront une charge relativement positive.</a:t>
            </a:r>
          </a:p>
          <a:p>
            <a:r>
              <a:rPr lang="fr-CA" dirty="0" smtClean="0"/>
              <a:t>Les substances au fond de la liste gagneront une charge relativement négative (car ils ont moins tendance à libérer des électrons)</a:t>
            </a:r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Charger par contact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A" dirty="0" smtClean="0"/>
              <a:t>Quand on donne la main à un ami, on peut parfois prendre un choc électrique.</a:t>
            </a:r>
          </a:p>
          <a:p>
            <a:pPr lvl="1"/>
            <a:r>
              <a:rPr lang="fr-CA" dirty="0" smtClean="0"/>
              <a:t>C’est le transfert de la charge d’un objet à l’autre lorsqu’ils se touchent</a:t>
            </a:r>
          </a:p>
          <a:p>
            <a:pPr lvl="1"/>
            <a:r>
              <a:rPr lang="fr-CA" dirty="0" smtClean="0"/>
              <a:t>on l’appelle charge par contact</a:t>
            </a:r>
          </a:p>
          <a:p>
            <a:pPr lvl="1"/>
            <a:r>
              <a:rPr lang="fr-CA" dirty="0" smtClean="0"/>
              <a:t>parfois l’étincelle créée suffit à provoquer des incendies</a:t>
            </a:r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Charger par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547623"/>
          </a:xfrm>
        </p:spPr>
        <p:txBody>
          <a:bodyPr/>
          <a:lstStyle/>
          <a:p>
            <a:r>
              <a:rPr lang="fr-CA" dirty="0" smtClean="0"/>
              <a:t>disons que tu marches sur le tapis, la friction entre le tapis et tes souliers peuvent générer une charge négative</a:t>
            </a:r>
          </a:p>
          <a:p>
            <a:r>
              <a:rPr lang="fr-CA" dirty="0" smtClean="0"/>
              <a:t>La poignée d’une porte est d’habitude neutre, et donc, lorsqu’on la prend, les électrons supplémentaires que l’on vient de prendre du tapis se déchargeront sur la poignée</a:t>
            </a:r>
          </a:p>
          <a:p>
            <a:r>
              <a:rPr lang="fr-CA" dirty="0" smtClean="0"/>
              <a:t>Cette décharge se fait si rapidement qu’elle peut être douloureuse. </a:t>
            </a:r>
          </a:p>
          <a:p>
            <a:r>
              <a:rPr lang="fr-CA" dirty="0" smtClean="0"/>
              <a:t>la main </a:t>
            </a:r>
            <a:r>
              <a:rPr lang="fr-CA" i="1" dirty="0" smtClean="0"/>
              <a:t>et</a:t>
            </a:r>
            <a:r>
              <a:rPr lang="fr-CA" dirty="0" smtClean="0"/>
              <a:t> la poignée seront chargées négativement</a:t>
            </a:r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A" dirty="0" smtClean="0"/>
              <a:t>Que se passe-t-il si un objet de charge négative touche la boule neutre d’un électroscope? Appui à l’aide d’un schéma.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Indique ce qui se passera si tu places l’un près de l’autre électroscope.</a:t>
            </a:r>
            <a:endParaRPr lang="fr-CA" dirty="0"/>
          </a:p>
          <a:p>
            <a:pPr marL="860425" lvl="1" indent="-457200">
              <a:buFont typeface="+mj-lt"/>
              <a:buAutoNum type="arabicPeriod"/>
            </a:pPr>
            <a:r>
              <a:rPr lang="fr-CA" dirty="0" smtClean="0"/>
              <a:t>qui possèdent une charge électrique identique</a:t>
            </a:r>
          </a:p>
          <a:p>
            <a:pPr marL="860425" lvl="1" indent="-457200">
              <a:buFont typeface="+mj-lt"/>
              <a:buAutoNum type="arabicPeriod"/>
            </a:pPr>
            <a:r>
              <a:rPr lang="fr-CA" dirty="0" smtClean="0"/>
              <a:t>qui possèdent une charge opposée</a:t>
            </a:r>
          </a:p>
          <a:p>
            <a:pPr marL="860425" lvl="1" indent="-457200">
              <a:buFont typeface="+mj-lt"/>
              <a:buAutoNum type="arabicPeriod"/>
            </a:pPr>
            <a:r>
              <a:rPr lang="fr-CA" dirty="0" smtClean="0"/>
              <a:t>dont l’un possède une charge électrique et l’autre pas.</a:t>
            </a:r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un chat est brossé avec une brosse en ébonite et touché par une personne, quelle est la nature de la charge transmise par les poils du chat? Justifie</a:t>
            </a:r>
          </a:p>
          <a:p>
            <a:r>
              <a:rPr lang="fr-CA" dirty="0" smtClean="0"/>
              <a:t>Si tu marches sur un tapis de laine en portant des bas de coton, où ira la charge négative si tu touches une poignée de porte neutre? Justifie</a:t>
            </a:r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Isolants et conducteurs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3181546"/>
          </a:xfrm>
        </p:spPr>
        <p:txBody>
          <a:bodyPr/>
          <a:lstStyle/>
          <a:p>
            <a:r>
              <a:rPr lang="fr-CA" dirty="0" smtClean="0"/>
              <a:t>Isolants et conducteurs</a:t>
            </a:r>
          </a:p>
          <a:p>
            <a:pPr lvl="1"/>
            <a:r>
              <a:rPr lang="fr-CA" dirty="0" smtClean="0"/>
              <a:t>On nomme ces types de charges « électrostatique » puisque un objet peut maintenir une charge électrostatique  pour longtemps (plusieurs mois en espace).</a:t>
            </a:r>
          </a:p>
          <a:p>
            <a:pPr lvl="1"/>
            <a:r>
              <a:rPr lang="fr-CA" dirty="0" smtClean="0"/>
              <a:t>statique: fixe, immobile</a:t>
            </a:r>
          </a:p>
          <a:p>
            <a:pPr marL="403225" lvl="1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7174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Isolants et conducteurs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A" dirty="0"/>
              <a:t>Précisément, lorsque l’on frotte deux isolants électriques ensemble, les charges demeurent là où la friction a eu lieu.</a:t>
            </a:r>
          </a:p>
          <a:p>
            <a:pPr lvl="2"/>
            <a:r>
              <a:rPr lang="fr-CA" dirty="0"/>
              <a:t>ex: </a:t>
            </a:r>
            <a:r>
              <a:rPr lang="fr-CA" dirty="0" smtClean="0"/>
              <a:t>si l’on donne une charge à une tige de cuivre (conducteurs), les électrons (ou manque d’électrons) vont de distribuer uniformément dans la tige.</a:t>
            </a:r>
          </a:p>
          <a:p>
            <a:pPr lvl="2"/>
            <a:r>
              <a:rPr lang="fr-CA" dirty="0" smtClean="0"/>
              <a:t>ex: si l’on polis un meuble en bois ou verre(isolant) la charge statique demeure sur la surface et attire la poussière neutre.</a:t>
            </a:r>
            <a:endParaRPr lang="fr-CA" dirty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7174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nature de l’électricité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342607"/>
          </a:xfrm>
        </p:spPr>
        <p:txBody>
          <a:bodyPr>
            <a:normAutofit/>
          </a:bodyPr>
          <a:lstStyle/>
          <a:p>
            <a:r>
              <a:rPr lang="fr-CA" dirty="0"/>
              <a:t>Q</a:t>
            </a:r>
            <a:r>
              <a:rPr lang="fr-CA" dirty="0" smtClean="0"/>
              <a:t>u’arrive-t-il lorsqu’on marche sur un tapis et touche une poignée? On risque de sentir un choc électrique.</a:t>
            </a:r>
          </a:p>
          <a:p>
            <a:r>
              <a:rPr lang="fr-CA" dirty="0" smtClean="0"/>
              <a:t>C’est l’électricité statique ou électrostatique</a:t>
            </a:r>
          </a:p>
          <a:p>
            <a:r>
              <a:rPr lang="fr-CA" dirty="0"/>
              <a:t>frotter des objets ensemble ne créé pas de </a:t>
            </a:r>
            <a:r>
              <a:rPr lang="fr-CA" i="1" dirty="0"/>
              <a:t>charges électriques</a:t>
            </a:r>
            <a:endParaRPr lang="fr-CA" dirty="0"/>
          </a:p>
          <a:p>
            <a:pPr lvl="1"/>
            <a:r>
              <a:rPr lang="fr-CA" dirty="0"/>
              <a:t>ils comprennent tous un </a:t>
            </a:r>
            <a:r>
              <a:rPr lang="fr-CA" i="1" dirty="0"/>
              <a:t>potentiel </a:t>
            </a:r>
            <a:r>
              <a:rPr lang="fr-CA" i="1" dirty="0" smtClean="0"/>
              <a:t>d’énergie</a:t>
            </a:r>
          </a:p>
          <a:p>
            <a:pPr lvl="1"/>
            <a:r>
              <a:rPr lang="fr-CA" i="1" dirty="0" smtClean="0"/>
              <a:t>la charge n’est que transférée</a:t>
            </a:r>
            <a:endParaRPr lang="fr-CA" dirty="0"/>
          </a:p>
          <a:p>
            <a:pPr marL="0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Isolants et conducteurs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Lorsqu’un isolant est chargé, seul les atomes en contact direct avec la friction seront chargés d’électrons excédentaires à moins que les électrons soient attirés plus fort par une autre substance.</a:t>
            </a:r>
          </a:p>
          <a:p>
            <a:r>
              <a:rPr lang="fr-CA" dirty="0" smtClean="0"/>
              <a:t>C’est pourquoi on recouvre les fils conducteurs de caoutchouc et plastique (pour nous protéger des chocs électriques)</a:t>
            </a:r>
          </a:p>
        </p:txBody>
      </p:sp>
    </p:spTree>
    <p:extLst>
      <p:ext uri="{BB962C8B-B14F-4D97-AF65-F5344CB8AC3E}">
        <p14:creationId xmlns:p14="http://schemas.microsoft.com/office/powerpoint/2010/main" val="17174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isolants et conducteurs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Conducteurs:</a:t>
            </a:r>
          </a:p>
          <a:p>
            <a:pPr lvl="1"/>
            <a:r>
              <a:rPr lang="fr-CA" dirty="0" smtClean="0"/>
              <a:t>C’est beaucoup plus difficile de donner une charge à un conducteur parce qu’ils conduisent bien des électrons excédentaires.</a:t>
            </a:r>
          </a:p>
          <a:p>
            <a:pPr lvl="1"/>
            <a:r>
              <a:rPr lang="fr-CA" dirty="0" smtClean="0"/>
              <a:t>les électrons se passent d’un atome à l’autre facilement</a:t>
            </a:r>
          </a:p>
          <a:p>
            <a:pPr lvl="1"/>
            <a:r>
              <a:rPr lang="fr-CA" dirty="0" smtClean="0"/>
              <a:t>Si tu frottes le robinet chez vous, la charge se distribuera vers le sol par les canalisations.</a:t>
            </a:r>
          </a:p>
        </p:txBody>
      </p:sp>
    </p:spTree>
    <p:extLst>
      <p:ext uri="{BB962C8B-B14F-4D97-AF65-F5344CB8AC3E}">
        <p14:creationId xmlns:p14="http://schemas.microsoft.com/office/powerpoint/2010/main" val="17174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Isolants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fr-CA" dirty="0" smtClean="0"/>
              <a:t>huile</a:t>
            </a:r>
          </a:p>
          <a:p>
            <a:r>
              <a:rPr lang="fr-CA" dirty="0" smtClean="0"/>
              <a:t>fourrure</a:t>
            </a:r>
          </a:p>
          <a:p>
            <a:r>
              <a:rPr lang="fr-CA" dirty="0" smtClean="0"/>
              <a:t>soie</a:t>
            </a:r>
          </a:p>
          <a:p>
            <a:r>
              <a:rPr lang="fr-CA" dirty="0" smtClean="0"/>
              <a:t>laine</a:t>
            </a:r>
          </a:p>
          <a:p>
            <a:r>
              <a:rPr lang="fr-CA" dirty="0" smtClean="0"/>
              <a:t>caoutchouc</a:t>
            </a:r>
          </a:p>
          <a:p>
            <a:r>
              <a:rPr lang="fr-CA" dirty="0" smtClean="0"/>
              <a:t>porcelaine</a:t>
            </a:r>
          </a:p>
          <a:p>
            <a:r>
              <a:rPr lang="fr-CA" dirty="0" smtClean="0"/>
              <a:t>verre</a:t>
            </a:r>
          </a:p>
          <a:p>
            <a:r>
              <a:rPr lang="fr-CA" dirty="0" smtClean="0"/>
              <a:t>plastique</a:t>
            </a:r>
          </a:p>
          <a:p>
            <a:r>
              <a:rPr lang="fr-CA" dirty="0" smtClean="0"/>
              <a:t>bois</a:t>
            </a:r>
          </a:p>
          <a:p>
            <a:r>
              <a:rPr lang="fr-CA" dirty="0" smtClean="0"/>
              <a:t>papier</a:t>
            </a:r>
          </a:p>
          <a:p>
            <a:r>
              <a:rPr lang="fr-CA" dirty="0" smtClean="0"/>
              <a:t>cire</a:t>
            </a:r>
          </a:p>
          <a:p>
            <a:r>
              <a:rPr lang="fr-CA" dirty="0" smtClean="0"/>
              <a:t>ébonite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7801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conducteurs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fr-CA" dirty="0" smtClean="0"/>
              <a:t>argent</a:t>
            </a:r>
          </a:p>
          <a:p>
            <a:r>
              <a:rPr lang="fr-CA" dirty="0" smtClean="0"/>
              <a:t>cuivre</a:t>
            </a:r>
          </a:p>
          <a:p>
            <a:r>
              <a:rPr lang="fr-CA" dirty="0" smtClean="0"/>
              <a:t>or</a:t>
            </a:r>
          </a:p>
          <a:p>
            <a:r>
              <a:rPr lang="fr-CA" dirty="0" smtClean="0"/>
              <a:t>aluminium</a:t>
            </a:r>
          </a:p>
          <a:p>
            <a:r>
              <a:rPr lang="fr-CA" dirty="0" smtClean="0"/>
              <a:t>magnésium</a:t>
            </a:r>
          </a:p>
          <a:p>
            <a:r>
              <a:rPr lang="fr-CA" dirty="0" smtClean="0"/>
              <a:t>tungstène</a:t>
            </a:r>
          </a:p>
          <a:p>
            <a:r>
              <a:rPr lang="fr-CA" dirty="0" smtClean="0"/>
              <a:t>nickel</a:t>
            </a:r>
          </a:p>
          <a:p>
            <a:r>
              <a:rPr lang="fr-CA" dirty="0" smtClean="0"/>
              <a:t>mercure</a:t>
            </a:r>
          </a:p>
          <a:p>
            <a:r>
              <a:rPr lang="fr-CA" dirty="0" smtClean="0"/>
              <a:t>platine</a:t>
            </a:r>
          </a:p>
          <a:p>
            <a:r>
              <a:rPr lang="fr-CA" dirty="0" smtClean="0"/>
              <a:t>fer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4022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conducteurs moyens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fr-CA" dirty="0" smtClean="0"/>
              <a:t>carbone</a:t>
            </a:r>
          </a:p>
          <a:p>
            <a:r>
              <a:rPr lang="fr-CA" dirty="0" smtClean="0"/>
              <a:t>nichrome</a:t>
            </a:r>
          </a:p>
          <a:p>
            <a:r>
              <a:rPr lang="fr-CA" dirty="0" smtClean="0"/>
              <a:t>corps humain</a:t>
            </a:r>
          </a:p>
          <a:p>
            <a:r>
              <a:rPr lang="fr-CA" dirty="0" smtClean="0"/>
              <a:t>peau humaine humide</a:t>
            </a:r>
          </a:p>
          <a:p>
            <a:r>
              <a:rPr lang="fr-CA" dirty="0" smtClean="0"/>
              <a:t>solutions acides</a:t>
            </a:r>
          </a:p>
          <a:p>
            <a:r>
              <a:rPr lang="fr-CA" dirty="0" smtClean="0"/>
              <a:t>eau salée</a:t>
            </a:r>
          </a:p>
          <a:p>
            <a:r>
              <a:rPr lang="fr-CA" dirty="0" smtClean="0"/>
              <a:t>terre</a:t>
            </a:r>
          </a:p>
          <a:p>
            <a:r>
              <a:rPr lang="fr-CA" dirty="0" smtClean="0"/>
              <a:t>vapeur d’eau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01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Explique la différence entre un isolant et un conducteur</a:t>
            </a:r>
          </a:p>
          <a:p>
            <a:r>
              <a:rPr lang="fr-CA" dirty="0" smtClean="0"/>
              <a:t>Pourquoi la quantité d’électricité statique augmente-t-elle continuellement sur une surface vitrée?</a:t>
            </a:r>
          </a:p>
        </p:txBody>
      </p:sp>
    </p:spTree>
    <p:extLst>
      <p:ext uri="{BB962C8B-B14F-4D97-AF65-F5344CB8AC3E}">
        <p14:creationId xmlns:p14="http://schemas.microsoft.com/office/powerpoint/2010/main" val="7546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nature de l’électricité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L’hiver:</a:t>
            </a:r>
          </a:p>
          <a:p>
            <a:pPr lvl="1"/>
            <a:r>
              <a:rPr lang="fr-CA" dirty="0" smtClean="0"/>
              <a:t>pensez-vous qu’une charge statique est plus commune l’hiver ou l’été?</a:t>
            </a:r>
          </a:p>
          <a:p>
            <a:pPr lvl="1"/>
            <a:r>
              <a:rPr lang="fr-CA" dirty="0" smtClean="0"/>
              <a:t>pourquoi?</a:t>
            </a:r>
          </a:p>
        </p:txBody>
      </p:sp>
    </p:spTree>
    <p:extLst>
      <p:ext uri="{BB962C8B-B14F-4D97-AF65-F5344CB8AC3E}">
        <p14:creationId xmlns:p14="http://schemas.microsoft.com/office/powerpoint/2010/main" val="17174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nature de l’électricité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clé à l’électrostatique et l’hiver est la vapeur dans l’air. </a:t>
            </a:r>
          </a:p>
          <a:p>
            <a:r>
              <a:rPr lang="fr-CA" dirty="0" smtClean="0"/>
              <a:t>La vapeur est généralement partout, mais elle est beaucoup plus présente l’été. L’hiver, l’air est sec et donc il y a moins de vapeur</a:t>
            </a:r>
          </a:p>
          <a:p>
            <a:r>
              <a:rPr lang="fr-CA" dirty="0" smtClean="0"/>
              <a:t>Les gouttelettes d’eau (vapeur) permettent de prendre les électrons excédents dans les charges négatives et les distribuent aux autres substances.</a:t>
            </a:r>
          </a:p>
        </p:txBody>
      </p:sp>
    </p:spTree>
    <p:extLst>
      <p:ext uri="{BB962C8B-B14F-4D97-AF65-F5344CB8AC3E}">
        <p14:creationId xmlns:p14="http://schemas.microsoft.com/office/powerpoint/2010/main" val="17174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Décharge électrique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quand tu fais le plein, le flux d’essence qui sort du pistolet produit de fortes quantités d’électricité statique</a:t>
            </a:r>
          </a:p>
          <a:p>
            <a:r>
              <a:rPr lang="fr-CA" dirty="0" smtClean="0"/>
              <a:t>Qu’arriverait-il si une étincelle partait à la station de service?</a:t>
            </a:r>
          </a:p>
          <a:p>
            <a:r>
              <a:rPr lang="fr-CA" dirty="0" smtClean="0"/>
              <a:t>Pourquoi ce phénomène n’arrive-t-il pas plus souvent?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7516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Mise à la terre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les charges électrostatiques sont supprimées, elles sont dites déchargées ou neutralisées</a:t>
            </a:r>
          </a:p>
          <a:p>
            <a:r>
              <a:rPr lang="fr-CA" dirty="0" smtClean="0"/>
              <a:t>La façon la plus simple de décharger un objet est de le relier à la terre par un conducteur, comme un fil branché à une tige de métal enfoncée dans le sol.</a:t>
            </a:r>
          </a:p>
          <a:p>
            <a:r>
              <a:rPr lang="fr-CA" dirty="0" smtClean="0"/>
              <a:t>Tous les électrons excédentaires sont répartis à travers la terre massive.</a:t>
            </a:r>
          </a:p>
        </p:txBody>
      </p:sp>
    </p:spTree>
    <p:extLst>
      <p:ext uri="{BB962C8B-B14F-4D97-AF65-F5344CB8AC3E}">
        <p14:creationId xmlns:p14="http://schemas.microsoft.com/office/powerpoint/2010/main" val="263072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55" y="107577"/>
            <a:ext cx="7581901" cy="1653988"/>
          </a:xfrm>
        </p:spPr>
        <p:txBody>
          <a:bodyPr/>
          <a:lstStyle/>
          <a:p>
            <a:r>
              <a:rPr lang="fr-CA" dirty="0" smtClean="0"/>
              <a:t>L’électrostatique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Tous les objets sont faits d’atomes</a:t>
            </a:r>
          </a:p>
          <a:p>
            <a:r>
              <a:rPr lang="fr-CA" dirty="0"/>
              <a:t>Ces atomes peuvent avoir 2 sortes de charges électriques</a:t>
            </a:r>
          </a:p>
          <a:p>
            <a:pPr lvl="1"/>
            <a:r>
              <a:rPr lang="fr-CA" dirty="0" smtClean="0"/>
              <a:t>positive</a:t>
            </a:r>
            <a:endParaRPr lang="fr-CA" dirty="0"/>
          </a:p>
          <a:p>
            <a:pPr lvl="1"/>
            <a:r>
              <a:rPr lang="fr-CA" dirty="0" smtClean="0"/>
              <a:t>négative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954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Décharge à la pointe	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mise à la terre n’est pas toujours pratique lorsqu’on est en mouvement (avion)</a:t>
            </a:r>
          </a:p>
          <a:p>
            <a:r>
              <a:rPr lang="fr-CA" dirty="0" smtClean="0"/>
              <a:t>On doit limiter la charge en manipulant la forme géométrique du véhicule.</a:t>
            </a:r>
          </a:p>
          <a:p>
            <a:pPr lvl="1"/>
            <a:r>
              <a:rPr lang="fr-CA" dirty="0" smtClean="0"/>
              <a:t>formes lisses et sphériques retiennent bien les charges</a:t>
            </a:r>
          </a:p>
          <a:p>
            <a:pPr lvl="1"/>
            <a:r>
              <a:rPr lang="fr-CA" dirty="0" smtClean="0"/>
              <a:t>conducteurs dont les extrémités se terminent en pointe cèdent rapidement leur charge.</a:t>
            </a:r>
          </a:p>
          <a:p>
            <a:pPr lvl="1"/>
            <a:r>
              <a:rPr lang="fr-CA" dirty="0" smtClean="0"/>
              <a:t>les électrons sont repoussés par eux-mêmes et déchargés dans l’atmosphère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051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Induction et séparation des charges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323746"/>
            <a:ext cx="7581901" cy="3953436"/>
          </a:xfrm>
        </p:spPr>
        <p:txBody>
          <a:bodyPr/>
          <a:lstStyle/>
          <a:p>
            <a:r>
              <a:rPr lang="fr-CA" dirty="0" smtClean="0"/>
              <a:t>la troisième méthode de transfert d’une charge.</a:t>
            </a:r>
          </a:p>
          <a:p>
            <a:r>
              <a:rPr lang="fr-CA" dirty="0" smtClean="0"/>
              <a:t>dans la charge par friction ou par contact, les deux objets doivent être en contact.</a:t>
            </a:r>
          </a:p>
          <a:p>
            <a:r>
              <a:rPr lang="fr-CA" dirty="0" smtClean="0"/>
              <a:t>provoque normalement une </a:t>
            </a:r>
            <a:r>
              <a:rPr lang="fr-CA" i="1" dirty="0" smtClean="0"/>
              <a:t>polarisation </a:t>
            </a:r>
            <a:r>
              <a:rPr lang="fr-CA" dirty="0" smtClean="0"/>
              <a:t>ou </a:t>
            </a:r>
            <a:r>
              <a:rPr lang="fr-CA" i="1" dirty="0" smtClean="0"/>
              <a:t>séparation de charge </a:t>
            </a:r>
            <a:r>
              <a:rPr lang="fr-CA" dirty="0" smtClean="0"/>
              <a:t>dans l’objet </a:t>
            </a:r>
            <a:r>
              <a:rPr lang="fr-CA" i="1" dirty="0" smtClean="0"/>
              <a:t>neutre.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4801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séparation des charges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1713517"/>
          </a:xfrm>
        </p:spPr>
        <p:txBody>
          <a:bodyPr/>
          <a:lstStyle/>
          <a:p>
            <a:r>
              <a:rPr lang="fr-CA" dirty="0" smtClean="0"/>
              <a:t>dans la séparation des charges, les atomes qui composent la surface de l’objet neutre faisant face à l’objet qui possède une charge (positive ou négative) prennent la charge opposée.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3" y="3596105"/>
            <a:ext cx="508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séparation des charges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2595833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Imagine que nous avons un écran de télévision chargé négativement, et une particule de poussière neutre. </a:t>
            </a:r>
          </a:p>
          <a:p>
            <a:r>
              <a:rPr lang="fr-CA" dirty="0" smtClean="0"/>
              <a:t>les atome de la poussière qui font face à l’écran chargé vont prendre une charge opposée, dans ce cas, positif.</a:t>
            </a:r>
          </a:p>
          <a:p>
            <a:r>
              <a:rPr lang="fr-CA" dirty="0" smtClean="0"/>
              <a:t>Ils sont ainsi attirés à l’écran</a:t>
            </a:r>
          </a:p>
          <a:p>
            <a:r>
              <a:rPr lang="fr-CA" dirty="0" smtClean="0"/>
              <a:t>GLOBALEMENT, LA POUSSIÈRE DEMEURE NEUTRE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3" y="4572000"/>
            <a:ext cx="5080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9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induction chez les conducteurs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Chez les conducteurs, il est possible de donner à un objet  neutre une charge sans forcément le toucher (par induction)</a:t>
            </a:r>
          </a:p>
          <a:p>
            <a:r>
              <a:rPr lang="fr-CA" dirty="0" smtClean="0"/>
              <a:t>examinez le diagramme suivant: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74" y="3855452"/>
            <a:ext cx="6045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Pourquoi une particule de poussière neutre est-elle attirée par un objet qui possède une charge électrique?</a:t>
            </a:r>
          </a:p>
          <a:p>
            <a:r>
              <a:rPr lang="fr-CA" dirty="0" smtClean="0"/>
              <a:t>Quelle est la différence entre la séparation des charges par induction et l’induction électrostatique?</a:t>
            </a:r>
          </a:p>
          <a:p>
            <a:r>
              <a:rPr lang="fr-CA" dirty="0" smtClean="0"/>
              <a:t>Lorsqu’une charge est transmise par induction électrostatique, quelle est sa nature et celle de l’objet qui la lui a transmise? Explique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841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La foudre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654570"/>
          </a:xfrm>
        </p:spPr>
        <p:txBody>
          <a:bodyPr>
            <a:normAutofit/>
          </a:bodyPr>
          <a:lstStyle/>
          <a:p>
            <a:r>
              <a:rPr lang="fr-CA" dirty="0" smtClean="0"/>
              <a:t>2 000 orages à tout temps dans le monde</a:t>
            </a:r>
          </a:p>
          <a:p>
            <a:r>
              <a:rPr lang="fr-CA" dirty="0" smtClean="0"/>
              <a:t>100 coups de tonnerre à toutes les secondes</a:t>
            </a:r>
          </a:p>
          <a:p>
            <a:r>
              <a:rPr lang="fr-CA" dirty="0" smtClean="0"/>
              <a:t>8 millions par jour</a:t>
            </a:r>
          </a:p>
          <a:p>
            <a:r>
              <a:rPr lang="fr-CA" dirty="0" smtClean="0"/>
              <a:t>Le frottement des courants d’air établie des charges opposées dans les nuages</a:t>
            </a:r>
          </a:p>
        </p:txBody>
      </p:sp>
    </p:spTree>
    <p:extLst>
      <p:ext uri="{BB962C8B-B14F-4D97-AF65-F5344CB8AC3E}">
        <p14:creationId xmlns:p14="http://schemas.microsoft.com/office/powerpoint/2010/main" val="118285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foudre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lors la formation des nuages orageux, de fortes concentrations de charges négatives se retrouvent à la base des nuages. </a:t>
            </a:r>
          </a:p>
          <a:p>
            <a:r>
              <a:rPr lang="fr-CA" dirty="0"/>
              <a:t>Ainsi, une charge positive est donnée à la terre sous l’orage par induction (polarisation des charges du sol)</a:t>
            </a:r>
          </a:p>
          <a:p>
            <a:r>
              <a:rPr lang="fr-CA" dirty="0"/>
              <a:t>Ces électrons excédentaires (dans les nuages) veulent à tout coup s’équilibrer (trouver une charge positive)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487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foudre</a:t>
            </a:r>
            <a:endParaRPr lang="fr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1726886"/>
          </a:xfrm>
        </p:spPr>
        <p:txBody>
          <a:bodyPr/>
          <a:lstStyle/>
          <a:p>
            <a:r>
              <a:rPr lang="fr-CA" dirty="0" smtClean="0"/>
              <a:t>la foudre aura lieu lorsque les charges deviennent trop polarisées et les charges opposées se rapprochent (comme une étincelle mais beaucoup plus forte)</a:t>
            </a:r>
            <a:endParaRPr lang="fr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18" y="3435684"/>
            <a:ext cx="6024877" cy="304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7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foudre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Qu’est-ce qui pourrait créer ces charges polaires dans les nuages?</a:t>
            </a:r>
          </a:p>
          <a:p>
            <a:r>
              <a:rPr lang="fr-CA" dirty="0" smtClean="0"/>
              <a:t>Que peut on faire afin de se protéger de la foudre?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2537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L’électrostatique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Lorsque l’on frotte ensemble un peigne et un chandail de laine (deux objets neutres), l’un acquiert une charge positive et l’autre une charge négative.</a:t>
            </a:r>
          </a:p>
          <a:p>
            <a:r>
              <a:rPr lang="fr-CA" dirty="0" smtClean="0"/>
              <a:t>La loi des charges électriques</a:t>
            </a:r>
          </a:p>
          <a:p>
            <a:pPr lvl="1"/>
            <a:r>
              <a:rPr lang="fr-CA" dirty="0" smtClean="0"/>
              <a:t>Deux objets chargés de la même façon se repoussent toujours</a:t>
            </a:r>
          </a:p>
          <a:p>
            <a:pPr lvl="1"/>
            <a:r>
              <a:rPr lang="fr-CA" dirty="0" smtClean="0"/>
              <a:t>Deux objets s’attirent s’ils ont des charges opposées</a:t>
            </a:r>
          </a:p>
          <a:p>
            <a:pPr marL="0" indent="0">
              <a:buNone/>
            </a:pPr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foudre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paratonnerres sont des tiges métalliques retrouvées aux sites les plus élevées des maisons et édifices. </a:t>
            </a:r>
          </a:p>
          <a:p>
            <a:r>
              <a:rPr lang="fr-CA" dirty="0" smtClean="0"/>
              <a:t>Ils sont faits d’un métal conducteur (cuivre) et s’étendent jusqu’au sol où ils l’attaches à une plaque métallique</a:t>
            </a:r>
          </a:p>
          <a:p>
            <a:r>
              <a:rPr lang="fr-CA" dirty="0" smtClean="0"/>
              <a:t>Ils permettent de conduire la charge (foudre) jusqu’à la Terre ou elle pourrait bien s’atténuer sans danger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527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633362"/>
          </a:xfrm>
        </p:spPr>
        <p:txBody>
          <a:bodyPr>
            <a:normAutofit/>
          </a:bodyPr>
          <a:lstStyle/>
          <a:p>
            <a:r>
              <a:rPr lang="fr-CA" dirty="0" smtClean="0"/>
              <a:t>Le mouvement, ou flux d’un circuit électrique est appelé </a:t>
            </a:r>
            <a:r>
              <a:rPr lang="fr-CA" i="1" dirty="0" smtClean="0"/>
              <a:t>un courant électrique</a:t>
            </a:r>
            <a:endParaRPr lang="fr-CA" dirty="0" smtClean="0"/>
          </a:p>
          <a:p>
            <a:r>
              <a:rPr lang="fr-CA" dirty="0" smtClean="0"/>
              <a:t>Il comprend:</a:t>
            </a:r>
          </a:p>
          <a:p>
            <a:pPr marL="860425" lvl="1" indent="-457200">
              <a:buFont typeface="+mj-lt"/>
              <a:buAutoNum type="arabicPeriod"/>
            </a:pPr>
            <a:r>
              <a:rPr lang="fr-CA" dirty="0" smtClean="0"/>
              <a:t>une source d’énergie (cellules photoélectriques, piles, génératrices, prises)</a:t>
            </a:r>
          </a:p>
          <a:p>
            <a:pPr marL="860425" lvl="1" indent="-457200">
              <a:buFont typeface="+mj-lt"/>
              <a:buAutoNum type="arabicPeriod"/>
            </a:pPr>
            <a:r>
              <a:rPr lang="fr-CA" dirty="0" smtClean="0"/>
              <a:t>un appareil résistant au passage du courant électrique (qui sert à convertir l’électricité en une autre forme d’énergie)</a:t>
            </a:r>
          </a:p>
          <a:p>
            <a:pPr marL="860425" lvl="1" indent="-457200">
              <a:buFont typeface="+mj-lt"/>
              <a:buAutoNum type="arabicPeriod"/>
            </a:pPr>
            <a:r>
              <a:rPr lang="fr-CA" dirty="0" smtClean="0"/>
              <a:t>dispositif de contrôle du circuit électrique (interrupteurs)</a:t>
            </a:r>
          </a:p>
          <a:p>
            <a:pPr marL="860425" lvl="1" indent="-457200">
              <a:buFont typeface="+mj-lt"/>
              <a:buAutoNum type="arabicPeriod"/>
            </a:pPr>
            <a:r>
              <a:rPr lang="fr-CA" dirty="0" smtClean="0"/>
              <a:t>conducteurs (fils)</a:t>
            </a:r>
          </a:p>
          <a:p>
            <a:pPr marL="403225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697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289221"/>
            <a:ext cx="7581901" cy="1384320"/>
          </a:xfrm>
        </p:spPr>
        <p:txBody>
          <a:bodyPr/>
          <a:lstStyle/>
          <a:p>
            <a:r>
              <a:rPr lang="fr-CA" dirty="0" smtClean="0"/>
              <a:t>Circuits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864552"/>
            <a:ext cx="7581901" cy="2468304"/>
          </a:xfrm>
        </p:spPr>
        <p:txBody>
          <a:bodyPr/>
          <a:lstStyle/>
          <a:p>
            <a:r>
              <a:rPr lang="fr-CA" dirty="0" smtClean="0"/>
              <a:t>lorsque l’interrupteur est fermé, le circuit est dit fermé. Il est complet et le flux d’électrons est permis à avoir lieu.</a:t>
            </a:r>
          </a:p>
          <a:p>
            <a:pPr lvl="1"/>
            <a:r>
              <a:rPr lang="fr-CA" dirty="0" smtClean="0"/>
              <a:t>le courant électrique circule en une boucle continuelle</a:t>
            </a:r>
          </a:p>
          <a:p>
            <a:pPr lvl="1"/>
            <a:r>
              <a:rPr lang="fr-CA" dirty="0" smtClean="0"/>
              <a:t>part de la borne négative, traverse les conducteurs, interrupteur, l’ampoule et revient à la borne positive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292" y="3754022"/>
            <a:ext cx="2367973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7579" y="3373831"/>
            <a:ext cx="119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d’</a:t>
            </a:r>
            <a:r>
              <a:rPr lang="fr-CA" dirty="0" err="1" smtClean="0"/>
              <a:t>É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6190522" y="4762559"/>
            <a:ext cx="138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interrupteur</a:t>
            </a:r>
            <a:endParaRPr lang="fr-CA" dirty="0"/>
          </a:p>
        </p:txBody>
      </p:sp>
      <p:sp>
        <p:nvSpPr>
          <p:cNvPr id="9" name="TextBox 8"/>
          <p:cNvSpPr txBox="1"/>
          <p:nvPr/>
        </p:nvSpPr>
        <p:spPr>
          <a:xfrm>
            <a:off x="1590842" y="4935439"/>
            <a:ext cx="186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appareil résistant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997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</a:t>
            </a:r>
            <a:r>
              <a:rPr lang="fr-CA" dirty="0" smtClean="0"/>
              <a:t>ircuits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387140"/>
            <a:ext cx="7581901" cy="3953436"/>
          </a:xfrm>
        </p:spPr>
        <p:txBody>
          <a:bodyPr/>
          <a:lstStyle/>
          <a:p>
            <a:r>
              <a:rPr lang="fr-CA" dirty="0" smtClean="0"/>
              <a:t>lorsque le bras de l’interrupteur n’est pas raccordé à l’autre partie, le circuit est donc dit </a:t>
            </a:r>
            <a:r>
              <a:rPr lang="fr-CA" i="1" dirty="0" smtClean="0"/>
              <a:t>ouvert</a:t>
            </a:r>
            <a:r>
              <a:rPr lang="fr-CA" dirty="0" smtClean="0"/>
              <a:t>.</a:t>
            </a:r>
          </a:p>
          <a:p>
            <a:pPr lvl="1"/>
            <a:r>
              <a:rPr lang="fr-CA" dirty="0" smtClean="0"/>
              <a:t>le courant électrique ne peut pas circuler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3346824"/>
            <a:ext cx="2984500" cy="248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7579" y="2994526"/>
            <a:ext cx="119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d’</a:t>
            </a:r>
            <a:r>
              <a:rPr lang="fr-CA" dirty="0" err="1" smtClean="0"/>
              <a:t>É</a:t>
            </a:r>
            <a:endParaRPr lang="fr-CA" dirty="0"/>
          </a:p>
        </p:txBody>
      </p:sp>
      <p:sp>
        <p:nvSpPr>
          <p:cNvPr id="6" name="TextBox 5"/>
          <p:cNvSpPr txBox="1"/>
          <p:nvPr/>
        </p:nvSpPr>
        <p:spPr>
          <a:xfrm>
            <a:off x="1337192" y="4448136"/>
            <a:ext cx="138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interrupteur</a:t>
            </a:r>
            <a:endParaRPr lang="fr-CA" dirty="0"/>
          </a:p>
        </p:txBody>
      </p:sp>
      <p:sp>
        <p:nvSpPr>
          <p:cNvPr id="7" name="TextBox 6"/>
          <p:cNvSpPr txBox="1"/>
          <p:nvPr/>
        </p:nvSpPr>
        <p:spPr>
          <a:xfrm>
            <a:off x="3703172" y="5896384"/>
            <a:ext cx="186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appareil résistant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2245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circuit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084" y="2084103"/>
            <a:ext cx="3751619" cy="2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4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Quelle différence y a-t-il entre l’électricité statique et le courant électrique?</a:t>
            </a:r>
          </a:p>
          <a:p>
            <a:r>
              <a:rPr lang="fr-CA" dirty="0" smtClean="0"/>
              <a:t>dresse une liste des différentes parties d’un circuit. Nommes en deux et détermine leur fonction</a:t>
            </a:r>
          </a:p>
          <a:p>
            <a:r>
              <a:rPr lang="fr-CA" dirty="0" smtClean="0"/>
              <a:t>dans quel sens circulen</a:t>
            </a:r>
            <a:r>
              <a:rPr lang="fr-CA" dirty="0"/>
              <a:t>t</a:t>
            </a:r>
            <a:r>
              <a:rPr lang="fr-CA" dirty="0" smtClean="0"/>
              <a:t> les courants?</a:t>
            </a:r>
          </a:p>
        </p:txBody>
      </p:sp>
    </p:spTree>
    <p:extLst>
      <p:ext uri="{BB962C8B-B14F-4D97-AF65-F5344CB8AC3E}">
        <p14:creationId xmlns:p14="http://schemas.microsoft.com/office/powerpoint/2010/main" val="163208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potentiel électrique (tension)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CA" dirty="0" smtClean="0"/>
              <a:t>Analogie:</a:t>
            </a:r>
          </a:p>
          <a:p>
            <a:pPr lvl="1">
              <a:buFont typeface="Arial"/>
              <a:buChar char="•"/>
            </a:pPr>
            <a:r>
              <a:rPr lang="fr-CA" dirty="0" smtClean="0"/>
              <a:t>l’énergie </a:t>
            </a:r>
            <a:r>
              <a:rPr lang="fr-CA" dirty="0" smtClean="0"/>
              <a:t>des chutes d’eau est utilisée pour faire tourner des roues hydrauliques.</a:t>
            </a:r>
          </a:p>
          <a:p>
            <a:pPr lvl="1">
              <a:buFont typeface="Arial"/>
              <a:buChar char="•"/>
            </a:pPr>
            <a:r>
              <a:rPr lang="fr-CA" dirty="0" smtClean="0"/>
              <a:t>La force de gravité de l’eau procure l’énergie pour faire tourner la roue </a:t>
            </a:r>
          </a:p>
          <a:p>
            <a:pPr>
              <a:buFont typeface="Arial"/>
              <a:buChar char="•"/>
            </a:pPr>
            <a:r>
              <a:rPr lang="fr-CA" dirty="0" smtClean="0"/>
              <a:t>Dans une pile, c’est l’énergie stockée en forme chimique qui fait l’arbre d’un moteur électrique</a:t>
            </a:r>
          </a:p>
          <a:p>
            <a:pPr>
              <a:buFont typeface="Arial"/>
              <a:buChar char="•"/>
            </a:pPr>
            <a:r>
              <a:rPr lang="fr-CA" dirty="0" smtClean="0"/>
              <a:t>le potentiel électrique est mesuré en volts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6517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potentiel électrique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030612"/>
            <a:ext cx="7581901" cy="3953436"/>
          </a:xfrm>
        </p:spPr>
        <p:txBody>
          <a:bodyPr/>
          <a:lstStyle/>
          <a:p>
            <a:r>
              <a:rPr lang="fr-CA" dirty="0" smtClean="0"/>
              <a:t>dès sa fabrication, la réaction chimique dans une pile a lieu</a:t>
            </a:r>
          </a:p>
          <a:p>
            <a:r>
              <a:rPr lang="fr-CA" dirty="0" smtClean="0"/>
              <a:t>Dans un côté de la pile (une borne), des électrons s’empilent</a:t>
            </a:r>
          </a:p>
          <a:p>
            <a:pPr lvl="1"/>
            <a:r>
              <a:rPr lang="fr-CA" dirty="0" smtClean="0"/>
              <a:t>Ceci lui donne une charge négative</a:t>
            </a:r>
          </a:p>
          <a:p>
            <a:r>
              <a:rPr lang="fr-CA" dirty="0" smtClean="0"/>
              <a:t>Dans l’autre côté de la pile, la borne positive, un gros manque d’électrons est présent</a:t>
            </a:r>
          </a:p>
          <a:p>
            <a:pPr lvl="1"/>
            <a:r>
              <a:rPr lang="fr-CA" dirty="0" smtClean="0"/>
              <a:t>Ceci forme une charge positive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15" y="4896974"/>
            <a:ext cx="5672306" cy="15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3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potentiel électrique	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2441590"/>
          </a:xfrm>
        </p:spPr>
        <p:txBody>
          <a:bodyPr>
            <a:normAutofit/>
          </a:bodyPr>
          <a:lstStyle/>
          <a:p>
            <a:r>
              <a:rPr lang="fr-CA" dirty="0" smtClean="0"/>
              <a:t>le courant qui circule dans le circuit est fait grâce aux différences de charges situés dans la pile</a:t>
            </a:r>
          </a:p>
          <a:p>
            <a:r>
              <a:rPr lang="fr-CA" dirty="0" smtClean="0"/>
              <a:t>l’interrupteur doit être fermé et les deux bornes doivent être en contact avec un conducteur afin de stimuler la mouvement continu d’électrons.</a:t>
            </a:r>
          </a:p>
        </p:txBody>
      </p:sp>
    </p:spTree>
    <p:extLst>
      <p:ext uri="{BB962C8B-B14F-4D97-AF65-F5344CB8AC3E}">
        <p14:creationId xmlns:p14="http://schemas.microsoft.com/office/powerpoint/2010/main" val="382460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potentiel électrique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3052439"/>
          </a:xfrm>
        </p:spPr>
        <p:txBody>
          <a:bodyPr>
            <a:normAutofit/>
          </a:bodyPr>
          <a:lstStyle/>
          <a:p>
            <a:r>
              <a:rPr lang="fr-CA" dirty="0"/>
              <a:t>En réalité, les électrons bougent très lentement, mais aussitôt que le courant électrique les prends, ils se déplacent tous </a:t>
            </a:r>
            <a:r>
              <a:rPr lang="fr-CA" i="1" dirty="0"/>
              <a:t>en même temps</a:t>
            </a:r>
            <a:r>
              <a:rPr lang="fr-CA" dirty="0"/>
              <a:t>.</a:t>
            </a:r>
          </a:p>
          <a:p>
            <a:pPr lvl="1"/>
            <a:r>
              <a:rPr lang="fr-CA" dirty="0" err="1"/>
              <a:t>c-a-d</a:t>
            </a:r>
            <a:r>
              <a:rPr lang="fr-CA" dirty="0"/>
              <a:t> l’électron en contact avec la borne négative (début du circuit) sera en mouvement aussitôt que l’électron en contact avec la borne positive (fin du circuit</a:t>
            </a:r>
            <a:r>
              <a:rPr lang="fr-CA" dirty="0" smtClean="0"/>
              <a:t>)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128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L’électrostatique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l’on aimerais déterminer la charge d’un objet, on peut tout simplement observer comment il réagit à un objet dont on connais la charge.</a:t>
            </a:r>
          </a:p>
          <a:p>
            <a:r>
              <a:rPr lang="fr-CA" dirty="0" smtClean="0"/>
              <a:t>ATTENTION! les objets à charge </a:t>
            </a:r>
            <a:r>
              <a:rPr lang="fr-CA" i="1" dirty="0" smtClean="0"/>
              <a:t>neutre </a:t>
            </a:r>
            <a:r>
              <a:rPr lang="fr-CA" dirty="0" smtClean="0"/>
              <a:t>seront eux-aussi attirés aux objets</a:t>
            </a:r>
          </a:p>
          <a:p>
            <a:r>
              <a:rPr lang="fr-CA" dirty="0" smtClean="0"/>
              <a:t>Construction de l’électroscope</a:t>
            </a:r>
          </a:p>
          <a:p>
            <a:pPr marL="0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potentiel électrique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mouvement des électrons ( énergie électromotrice ) est représenté par la lettre </a:t>
            </a:r>
            <a:r>
              <a:rPr lang="fr-CA" i="1" dirty="0" smtClean="0"/>
              <a:t>E </a:t>
            </a:r>
            <a:r>
              <a:rPr lang="fr-CA" dirty="0" smtClean="0"/>
              <a:t>et est mesuré en </a:t>
            </a:r>
            <a:r>
              <a:rPr lang="fr-CA" i="1" dirty="0" smtClean="0"/>
              <a:t>volt</a:t>
            </a:r>
            <a:r>
              <a:rPr lang="fr-CA" dirty="0" smtClean="0"/>
              <a:t> (V)</a:t>
            </a:r>
          </a:p>
          <a:p>
            <a:endParaRPr lang="fr-CA" dirty="0"/>
          </a:p>
          <a:p>
            <a:r>
              <a:rPr lang="fr-CA" dirty="0" smtClean="0"/>
              <a:t>Pourquoi est-il nécessaire que les électrons se déplacent continuellement?</a:t>
            </a:r>
          </a:p>
          <a:p>
            <a:r>
              <a:rPr lang="fr-CA" dirty="0" smtClean="0"/>
              <a:t>À partir que quelle borne les électrons entrent-ils dans le circuit? explique…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092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piles en série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788540"/>
          </a:xfrm>
        </p:spPr>
        <p:txBody>
          <a:bodyPr>
            <a:normAutofit/>
          </a:bodyPr>
          <a:lstStyle/>
          <a:p>
            <a:r>
              <a:rPr lang="fr-CA" dirty="0" smtClean="0"/>
              <a:t>plusieurs piles peuvent être raccordées ensemble pour former une batterie en utilisant deux types de circuits</a:t>
            </a:r>
          </a:p>
          <a:p>
            <a:pPr lvl="1"/>
            <a:r>
              <a:rPr lang="fr-CA" dirty="0" smtClean="0"/>
              <a:t>circuits en série </a:t>
            </a:r>
          </a:p>
          <a:p>
            <a:pPr lvl="1"/>
            <a:r>
              <a:rPr lang="fr-CA" dirty="0" smtClean="0"/>
              <a:t>circuits en </a:t>
            </a:r>
            <a:r>
              <a:rPr lang="fr-CA" dirty="0" smtClean="0"/>
              <a:t>parallèle</a:t>
            </a:r>
            <a:endParaRPr lang="fr-CA" dirty="0" smtClean="0"/>
          </a:p>
          <a:p>
            <a:pPr lvl="1"/>
            <a:endParaRPr lang="fr-CA" dirty="0"/>
          </a:p>
          <a:p>
            <a:r>
              <a:rPr lang="fr-CA" dirty="0" smtClean="0"/>
              <a:t>Un circuit en série est lorsque l’on raccorde plusieurs piles l’une après l’autre.</a:t>
            </a:r>
          </a:p>
          <a:p>
            <a:pPr lvl="1"/>
            <a:r>
              <a:rPr lang="fr-CA" dirty="0" err="1" smtClean="0"/>
              <a:t>c-a-d</a:t>
            </a:r>
            <a:r>
              <a:rPr lang="fr-CA" dirty="0"/>
              <a:t> </a:t>
            </a:r>
            <a:r>
              <a:rPr lang="fr-CA" dirty="0" smtClean="0"/>
              <a:t>on raccorde par un fil conducteur une borne négative à la borne positive de la prochaine pile, et ainsi de suite tout en créant un circuit fermé.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1385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piles en série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25" y="4131275"/>
            <a:ext cx="4616957" cy="2002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053" y="1632965"/>
            <a:ext cx="4755929" cy="22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3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piles en série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1895039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si on raccorde deux piles en série, chacune de 1,5 V, la tension ou potentiel électrique est </a:t>
            </a:r>
            <a:r>
              <a:rPr lang="fr-CA" i="1" dirty="0" smtClean="0"/>
              <a:t>doublé</a:t>
            </a:r>
            <a:r>
              <a:rPr lang="fr-CA" dirty="0" smtClean="0"/>
              <a:t>. </a:t>
            </a:r>
          </a:p>
          <a:p>
            <a:pPr lvl="1"/>
            <a:r>
              <a:rPr lang="fr-CA" dirty="0" smtClean="0"/>
              <a:t>Attention! Si ce sont deux des mêmes piles, la tension va doubler. C’est en fait la SOMME des piles en série qui détermine la tension finale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09" y="4195576"/>
            <a:ext cx="4270746" cy="21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9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96451"/>
            <a:ext cx="7581901" cy="1279315"/>
          </a:xfrm>
        </p:spPr>
        <p:txBody>
          <a:bodyPr/>
          <a:lstStyle/>
          <a:p>
            <a:r>
              <a:rPr lang="fr-CA" dirty="0" smtClean="0"/>
              <a:t>piles en parallèle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966312"/>
            <a:ext cx="7581901" cy="2843464"/>
          </a:xfrm>
        </p:spPr>
        <p:txBody>
          <a:bodyPr/>
          <a:lstStyle/>
          <a:p>
            <a:r>
              <a:rPr lang="fr-CA" dirty="0" smtClean="0"/>
              <a:t>Quand on raccorde des piles en parallèle, l’effet n’est pas le même qu’en série</a:t>
            </a:r>
          </a:p>
          <a:p>
            <a:r>
              <a:rPr lang="fr-CA" dirty="0" smtClean="0"/>
              <a:t>les piles rattachées en parallèle font fonctionner leurs appareils plus </a:t>
            </a:r>
            <a:r>
              <a:rPr lang="fr-CA" i="1" dirty="0" smtClean="0"/>
              <a:t>longtemps</a:t>
            </a:r>
            <a:r>
              <a:rPr lang="fr-CA" dirty="0" smtClean="0"/>
              <a:t>. </a:t>
            </a:r>
          </a:p>
          <a:p>
            <a:pPr lvl="1"/>
            <a:r>
              <a:rPr lang="fr-CA" dirty="0" smtClean="0"/>
              <a:t>plus d’énergie totale, mais répartit sur plus de temps.</a:t>
            </a:r>
          </a:p>
          <a:p>
            <a:pPr lvl="1"/>
            <a:r>
              <a:rPr lang="fr-CA" dirty="0" smtClean="0"/>
              <a:t>la tension électrique demeure constante.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140" y="3809776"/>
            <a:ext cx="3162508" cy="2588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56" y="3809775"/>
            <a:ext cx="3330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CA" dirty="0" smtClean="0"/>
              <a:t>Notez que les bornes positives sont raccordées et les bornes négatives sont elles-aussi raccordées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5313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Quelle est la différence entre une pile et une batterie?</a:t>
            </a:r>
          </a:p>
          <a:p>
            <a:r>
              <a:rPr lang="fr-CA" dirty="0" smtClean="0"/>
              <a:t>Pourquoi raccorde-t-on les piles en série?</a:t>
            </a:r>
          </a:p>
          <a:p>
            <a:r>
              <a:rPr lang="fr-CA" dirty="0" smtClean="0"/>
              <a:t>Dessine un schéma des 3 piles raccordées en série</a:t>
            </a:r>
          </a:p>
          <a:p>
            <a:r>
              <a:rPr lang="fr-CA" dirty="0" smtClean="0"/>
              <a:t>Pourquoi raccorde-t-on les piles en parallèle?</a:t>
            </a:r>
          </a:p>
          <a:p>
            <a:r>
              <a:rPr lang="fr-CA" dirty="0" smtClean="0"/>
              <a:t>Dessine un schéma de 3 piles raccordées en parallèle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929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Courant électrique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courant électrique est constitué de charges électriques en mouvement</a:t>
            </a:r>
          </a:p>
          <a:p>
            <a:r>
              <a:rPr lang="fr-CA" dirty="0" smtClean="0"/>
              <a:t>L’intensité du courant électrique correspond au flux des charges électriques qui traversent un point donné dans le circuit</a:t>
            </a:r>
          </a:p>
          <a:p>
            <a:r>
              <a:rPr lang="fr-CA" dirty="0" smtClean="0"/>
              <a:t>mesuré en ampères (A)</a:t>
            </a:r>
          </a:p>
          <a:p>
            <a:r>
              <a:rPr lang="fr-CA" dirty="0" smtClean="0"/>
              <a:t>C’est donc le « flow » du courant électrique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0000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0"/>
            <a:ext cx="7581901" cy="1653988"/>
          </a:xfrm>
        </p:spPr>
        <p:txBody>
          <a:bodyPr/>
          <a:lstStyle/>
          <a:p>
            <a:r>
              <a:rPr lang="fr-CA" dirty="0" smtClean="0"/>
              <a:t>Résistance électrique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515699"/>
            <a:ext cx="7581901" cy="484841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À quoi servent les courants électriques?</a:t>
            </a:r>
          </a:p>
          <a:p>
            <a:r>
              <a:rPr lang="fr-CA" dirty="0" smtClean="0"/>
              <a:t>C’est toujours pour faire fonctionner un certain appareil.</a:t>
            </a:r>
          </a:p>
          <a:p>
            <a:r>
              <a:rPr lang="fr-CA" dirty="0" smtClean="0"/>
              <a:t>la charge électrique peut facilement passer à travers d’un bon conducteur.</a:t>
            </a:r>
          </a:p>
          <a:p>
            <a:r>
              <a:rPr lang="fr-CA" dirty="0" smtClean="0"/>
              <a:t>quand une charge électrique passe dans un fil de cuivre, les électrons perdent peu d’énergie.</a:t>
            </a:r>
          </a:p>
          <a:p>
            <a:r>
              <a:rPr lang="fr-CA" dirty="0" smtClean="0"/>
              <a:t>Lorsqu’un courant électrique passe dans un filament de tungstène d’une ampoule les électrons perdent beaucoup plus d’énergie. L’énergie est convertie en énergie thermique et émet une lumière brillante.</a:t>
            </a:r>
          </a:p>
        </p:txBody>
      </p:sp>
    </p:spTree>
    <p:extLst>
      <p:ext uri="{BB962C8B-B14F-4D97-AF65-F5344CB8AC3E}">
        <p14:creationId xmlns:p14="http://schemas.microsoft.com/office/powerpoint/2010/main" val="70336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Résistance électrique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537968"/>
          </a:xfrm>
        </p:spPr>
        <p:txBody>
          <a:bodyPr>
            <a:normAutofit/>
          </a:bodyPr>
          <a:lstStyle/>
          <a:p>
            <a:r>
              <a:rPr lang="fr-CA" dirty="0" smtClean="0"/>
              <a:t>La faculté qu’ont les conducteurs à ralentir le flux d’électrons se nomme la </a:t>
            </a:r>
            <a:r>
              <a:rPr lang="fr-CA" i="1" dirty="0" smtClean="0"/>
              <a:t>résistance électrique</a:t>
            </a:r>
            <a:endParaRPr lang="fr-CA" dirty="0" smtClean="0"/>
          </a:p>
          <a:p>
            <a:r>
              <a:rPr lang="fr-CA" dirty="0" smtClean="0"/>
              <a:t>le symbole désignant </a:t>
            </a:r>
            <a:r>
              <a:rPr lang="fr-CA" i="1" dirty="0" smtClean="0"/>
              <a:t>résistance électrique </a:t>
            </a:r>
            <a:r>
              <a:rPr lang="fr-CA" dirty="0" smtClean="0"/>
              <a:t>est R et l’unité de mesure est l’</a:t>
            </a:r>
            <a:r>
              <a:rPr lang="fr-CA" i="1" dirty="0" smtClean="0"/>
              <a:t>ohm</a:t>
            </a:r>
            <a:r>
              <a:rPr lang="fr-CA" dirty="0" smtClean="0"/>
              <a:t> (</a:t>
            </a:r>
            <a:r>
              <a:rPr lang="fr-CA" dirty="0" err="1" smtClean="0"/>
              <a:t>Ω</a:t>
            </a:r>
            <a:r>
              <a:rPr lang="fr-CA" dirty="0" smtClean="0"/>
              <a:t>)</a:t>
            </a:r>
          </a:p>
          <a:p>
            <a:r>
              <a:rPr lang="fr-CA" dirty="0" smtClean="0"/>
              <a:t>la résistance d’une ampoule de 100W est d’environ 144 </a:t>
            </a:r>
            <a:r>
              <a:rPr lang="fr-CA" dirty="0" err="1" smtClean="0"/>
              <a:t>Ω</a:t>
            </a:r>
            <a:r>
              <a:rPr lang="fr-CA" dirty="0" smtClean="0"/>
              <a:t>. </a:t>
            </a:r>
          </a:p>
          <a:p>
            <a:r>
              <a:rPr lang="fr-CA" dirty="0" smtClean="0"/>
              <a:t>Après que les électrons passent à travers un conducteur, ils perdent un peu d’énergie potentielle. On l’</a:t>
            </a:r>
            <a:r>
              <a:rPr lang="fr-CA" dirty="0" err="1" smtClean="0"/>
              <a:t>appèlle</a:t>
            </a:r>
            <a:r>
              <a:rPr lang="fr-CA" dirty="0" smtClean="0"/>
              <a:t> </a:t>
            </a:r>
            <a:r>
              <a:rPr lang="fr-CA" i="1" dirty="0" smtClean="0"/>
              <a:t>différence de potentiel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2197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loi d’Ohm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 1827, Georg Ohm a découvert la différence de potentiel d’un courant lorsqu’il passe à travers d’un conducteur.</a:t>
            </a:r>
          </a:p>
          <a:p>
            <a:r>
              <a:rPr lang="fr-CA" dirty="0" smtClean="0"/>
              <a:t>elle stipule que:</a:t>
            </a:r>
          </a:p>
          <a:p>
            <a:pPr lvl="1"/>
            <a:r>
              <a:rPr lang="fr-CA" i="1" dirty="0" smtClean="0"/>
              <a:t>la différence de potentiel entre deux points d’un conducteur est directement proportionnelle à l’intensité du courant électrique circulant dans le conducteur</a:t>
            </a:r>
            <a:r>
              <a:rPr lang="fr-CA" dirty="0" smtClean="0"/>
              <a:t>.</a:t>
            </a:r>
          </a:p>
          <a:p>
            <a:r>
              <a:rPr lang="fr-CA" dirty="0" smtClean="0"/>
              <a:t>on appelle aussi la différence de potentiel </a:t>
            </a:r>
            <a:r>
              <a:rPr lang="fr-CA" i="1" dirty="0" smtClean="0"/>
              <a:t>la chute de tension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0801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Modèles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Ce modèle d’électricité n’a pas toujours existé. </a:t>
            </a:r>
          </a:p>
          <a:p>
            <a:pPr lvl="1"/>
            <a:r>
              <a:rPr lang="fr-CA" dirty="0" smtClean="0"/>
              <a:t>le modèle du fluide unique</a:t>
            </a:r>
          </a:p>
          <a:p>
            <a:pPr lvl="1"/>
            <a:r>
              <a:rPr lang="fr-CA" dirty="0" smtClean="0"/>
              <a:t>le modèle des deux fluides</a:t>
            </a:r>
          </a:p>
          <a:p>
            <a:pPr lvl="1"/>
            <a:r>
              <a:rPr lang="fr-CA" dirty="0" smtClean="0"/>
              <a:t>le modèle particulaire</a:t>
            </a:r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loi d’Ohm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003777"/>
            <a:ext cx="5020205" cy="4360333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V = I x R</a:t>
            </a:r>
          </a:p>
          <a:p>
            <a:r>
              <a:rPr lang="fr-CA" dirty="0" smtClean="0"/>
              <a:t>Différence de potentiel = Intensité x Résistance électrique</a:t>
            </a:r>
          </a:p>
          <a:p>
            <a:r>
              <a:rPr lang="fr-CA" dirty="0" smtClean="0"/>
              <a:t>la différence de tension se mesure en volts (V)</a:t>
            </a:r>
          </a:p>
          <a:p>
            <a:r>
              <a:rPr lang="fr-CA" dirty="0" smtClean="0"/>
              <a:t>L’intensité ( I ) se mesure en ampères (A)</a:t>
            </a:r>
          </a:p>
          <a:p>
            <a:r>
              <a:rPr lang="fr-CA" dirty="0" smtClean="0"/>
              <a:t>la Résistance ( R ) se mesure en ohms (</a:t>
            </a:r>
            <a:r>
              <a:rPr lang="fr-CA" dirty="0" err="1" smtClean="0"/>
              <a:t>Ω</a:t>
            </a:r>
            <a:r>
              <a:rPr lang="fr-CA" dirty="0" smtClean="0"/>
              <a:t>) </a:t>
            </a:r>
            <a:endParaRPr lang="fr-CA" dirty="0"/>
          </a:p>
        </p:txBody>
      </p:sp>
      <p:sp>
        <p:nvSpPr>
          <p:cNvPr id="4" name="Extract 3"/>
          <p:cNvSpPr/>
          <p:nvPr/>
        </p:nvSpPr>
        <p:spPr>
          <a:xfrm>
            <a:off x="6051407" y="2342444"/>
            <a:ext cx="2584591" cy="2471703"/>
          </a:xfrm>
          <a:prstGeom prst="flowChartExtra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6697555" y="3578296"/>
            <a:ext cx="1292295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 flipH="1" flipV="1">
            <a:off x="7337778" y="3578296"/>
            <a:ext cx="5925" cy="1235851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35082" y="2864556"/>
            <a:ext cx="4053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b="1" dirty="0" smtClean="0"/>
              <a:t>V</a:t>
            </a:r>
            <a:endParaRPr lang="fr-CA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97555" y="3951111"/>
            <a:ext cx="291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000" b="1" dirty="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6502" y="3951111"/>
            <a:ext cx="343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/>
              <a:t>R</a:t>
            </a:r>
            <a:endParaRPr lang="fr-CA" sz="3000" b="1" dirty="0"/>
          </a:p>
        </p:txBody>
      </p:sp>
    </p:spTree>
    <p:extLst>
      <p:ext uri="{BB962C8B-B14F-4D97-AF65-F5344CB8AC3E}">
        <p14:creationId xmlns:p14="http://schemas.microsoft.com/office/powerpoint/2010/main" val="250523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loi d’Ohm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1:</a:t>
            </a:r>
          </a:p>
          <a:p>
            <a:pPr lvl="1"/>
            <a:r>
              <a:rPr lang="fr-CA" dirty="0" smtClean="0"/>
              <a:t>Quelle chute de tension se produit dans un filament de tungstène d’une ampoule de 100W? La résistance du </a:t>
            </a:r>
            <a:r>
              <a:rPr lang="fr-CA" dirty="0" err="1" smtClean="0"/>
              <a:t>filameent</a:t>
            </a:r>
            <a:r>
              <a:rPr lang="fr-CA" dirty="0" smtClean="0"/>
              <a:t> est de 144 ohms et l’intensité du courant qui le traverse est de 0,833 A.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8176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loi d’Ohm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I = o,833 A	R = 144 </a:t>
            </a:r>
            <a:r>
              <a:rPr lang="fr-CA" dirty="0" err="1" smtClean="0"/>
              <a:t>Ω</a:t>
            </a:r>
            <a:r>
              <a:rPr lang="fr-CA" dirty="0"/>
              <a:t>	</a:t>
            </a:r>
            <a:r>
              <a:rPr lang="fr-CA" dirty="0" smtClean="0"/>
              <a:t>V = ? V</a:t>
            </a:r>
          </a:p>
          <a:p>
            <a:pPr marL="0" indent="0">
              <a:buNone/>
            </a:pPr>
            <a:r>
              <a:rPr lang="fr-CA" dirty="0" smtClean="0"/>
              <a:t>V = I x R</a:t>
            </a:r>
          </a:p>
          <a:p>
            <a:pPr marL="0" indent="0">
              <a:buNone/>
            </a:pPr>
            <a:r>
              <a:rPr lang="fr-CA" dirty="0" smtClean="0"/>
              <a:t>V = (o,833 A)(144Ω)</a:t>
            </a:r>
          </a:p>
          <a:p>
            <a:pPr marL="0" indent="0">
              <a:buNone/>
            </a:pPr>
            <a:r>
              <a:rPr lang="fr-CA" dirty="0" smtClean="0"/>
              <a:t>V = 120V</a:t>
            </a:r>
          </a:p>
          <a:p>
            <a:pPr marL="0" indent="0">
              <a:buNone/>
            </a:pPr>
            <a:r>
              <a:rPr lang="fr-CA" dirty="0" smtClean="0"/>
              <a:t>la chute de tension dans une ampoule de 100W est de 120V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356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loi d’Ohm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2:</a:t>
            </a:r>
          </a:p>
          <a:p>
            <a:pPr lvl="1"/>
            <a:r>
              <a:rPr lang="fr-CA" dirty="0" smtClean="0"/>
              <a:t>Un grille pain électrique est branché dans une prise de courant de 120V de la cuisine. Si l’élément chauffant du grille pain a une résistance de 14Ω, détermine l’intensité du courant qui traverse cet élément.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1907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loi d’Ohm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 = 120 V		I = ? A 		R = 14Ω</a:t>
            </a:r>
          </a:p>
          <a:p>
            <a:pPr marL="0" indent="0">
              <a:buNone/>
            </a:pPr>
            <a:r>
              <a:rPr lang="fr-CA" dirty="0" smtClean="0"/>
              <a:t>V = I x R</a:t>
            </a:r>
          </a:p>
          <a:p>
            <a:pPr marL="0" indent="0">
              <a:buNone/>
            </a:pPr>
            <a:r>
              <a:rPr lang="fr-CA" dirty="0" smtClean="0"/>
              <a:t>120V = I x 14Ω</a:t>
            </a:r>
          </a:p>
          <a:p>
            <a:pPr marL="0" indent="0">
              <a:buNone/>
            </a:pPr>
            <a:r>
              <a:rPr lang="fr-CA" dirty="0" smtClean="0"/>
              <a:t>120V / 14Ω = I</a:t>
            </a:r>
          </a:p>
          <a:p>
            <a:pPr marL="0" indent="0">
              <a:buNone/>
            </a:pPr>
            <a:r>
              <a:rPr lang="fr-CA" dirty="0" smtClean="0"/>
              <a:t>I = 8,6 A</a:t>
            </a:r>
          </a:p>
          <a:p>
            <a:pPr marL="0" indent="0">
              <a:buNone/>
            </a:pPr>
            <a:r>
              <a:rPr lang="fr-CA" dirty="0" smtClean="0"/>
              <a:t>l’intensité du courant dans l’élément est de 8,6 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652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loi d’Ohm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L’intensité de courant électrique nécessaire à un ouvre-boîte électrique est de 1,5 A. Quelle est sa résistance si la tension est de 120 V.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3030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loi d’Ohm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 = 120 V		I = 1,5 A		R = ? </a:t>
            </a:r>
            <a:r>
              <a:rPr lang="fr-CA" dirty="0" err="1" smtClean="0"/>
              <a:t>Ω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V = I x R</a:t>
            </a:r>
          </a:p>
          <a:p>
            <a:pPr marL="0" indent="0">
              <a:buNone/>
            </a:pPr>
            <a:r>
              <a:rPr lang="fr-CA" dirty="0" smtClean="0"/>
              <a:t>120 V = 1,5 A x R</a:t>
            </a:r>
          </a:p>
          <a:p>
            <a:pPr marL="0" indent="0">
              <a:buNone/>
            </a:pPr>
            <a:r>
              <a:rPr lang="fr-CA" dirty="0" smtClean="0"/>
              <a:t>120 V / 1,5 A = R</a:t>
            </a:r>
          </a:p>
          <a:p>
            <a:pPr marL="0" indent="0">
              <a:buNone/>
            </a:pPr>
            <a:r>
              <a:rPr lang="fr-CA" dirty="0" smtClean="0"/>
              <a:t>R = 80Ω</a:t>
            </a:r>
          </a:p>
          <a:p>
            <a:pPr marL="0" indent="0">
              <a:buNone/>
            </a:pPr>
            <a:r>
              <a:rPr lang="fr-CA" dirty="0" smtClean="0"/>
              <a:t>la résistance de l’ouvre-boîte est de 80 </a:t>
            </a:r>
            <a:r>
              <a:rPr lang="fr-CA" dirty="0" err="1"/>
              <a:t>Ω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3356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368634"/>
          </a:xfrm>
        </p:spPr>
        <p:txBody>
          <a:bodyPr>
            <a:normAutofit/>
          </a:bodyPr>
          <a:lstStyle/>
          <a:p>
            <a:r>
              <a:rPr lang="fr-CA" dirty="0" smtClean="0"/>
              <a:t>Qu’est-ce que la résistance électrique?</a:t>
            </a:r>
          </a:p>
          <a:p>
            <a:r>
              <a:rPr lang="fr-CA" dirty="0" smtClean="0"/>
              <a:t>Quel symbole le désigne?</a:t>
            </a:r>
          </a:p>
          <a:p>
            <a:r>
              <a:rPr lang="fr-CA" dirty="0" smtClean="0"/>
              <a:t>Énonce la loi d’Ohm</a:t>
            </a:r>
          </a:p>
          <a:p>
            <a:r>
              <a:rPr lang="fr-CA" dirty="0" smtClean="0"/>
              <a:t>Dans un circuit, qu’est-ce que la différence de potentiel?</a:t>
            </a:r>
          </a:p>
          <a:p>
            <a:r>
              <a:rPr lang="fr-CA" dirty="0" smtClean="0"/>
              <a:t>Pour une chute, qu’arriverait-il à l’intensité du courant si la résistance double? soit cinq fois plus grande?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995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Détermine la chute de tension dans les dispositifs suivants:</a:t>
            </a:r>
          </a:p>
          <a:p>
            <a:pPr lvl="1"/>
            <a:r>
              <a:rPr lang="fr-CA" dirty="0" smtClean="0"/>
              <a:t>Un courant de 1,4A traverse une résistance de 500 </a:t>
            </a:r>
            <a:r>
              <a:rPr lang="fr-CA" dirty="0" err="1" smtClean="0"/>
              <a:t>Ω</a:t>
            </a:r>
            <a:endParaRPr lang="fr-CA" dirty="0" smtClean="0"/>
          </a:p>
          <a:p>
            <a:pPr lvl="1"/>
            <a:r>
              <a:rPr lang="fr-CA" dirty="0" smtClean="0"/>
              <a:t>Un courant de 0,58 A traverse une résistance de 39 </a:t>
            </a:r>
            <a:r>
              <a:rPr lang="fr-CA" dirty="0" err="1" smtClean="0"/>
              <a:t>Ω</a:t>
            </a:r>
            <a:endParaRPr lang="fr-CA" dirty="0" smtClean="0"/>
          </a:p>
          <a:p>
            <a:pPr lvl="1"/>
            <a:r>
              <a:rPr lang="fr-CA" dirty="0" smtClean="0"/>
              <a:t>Un courant de 0,08 A traverse une résistance de 15 000 </a:t>
            </a:r>
            <a:r>
              <a:rPr lang="fr-CA" dirty="0" err="1" smtClean="0"/>
              <a:t>Ω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7322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électriques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Parfois des piles n’alimentent qu’un appareil à la fois</a:t>
            </a:r>
          </a:p>
          <a:p>
            <a:r>
              <a:rPr lang="fr-CA" dirty="0" smtClean="0"/>
              <a:t>Si l’on veut raccorder plusieurs appareils en même temps, on doit faire un circuit en série ou en parallèle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3753556"/>
            <a:ext cx="2850444" cy="2850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474" y="3753556"/>
            <a:ext cx="2779889" cy="27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9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Modèles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modèle du fluide unique:</a:t>
            </a:r>
          </a:p>
          <a:p>
            <a:r>
              <a:rPr lang="fr-CA" sz="2000" b="0" dirty="0">
                <a:effectLst/>
              </a:rPr>
              <a:t>Un objet neutre est </a:t>
            </a:r>
            <a:r>
              <a:rPr lang="fr-CA" sz="2000" b="0" dirty="0" smtClean="0">
                <a:effectLst/>
              </a:rPr>
              <a:t>doté </a:t>
            </a:r>
            <a:r>
              <a:rPr lang="fr-CA" sz="2000" b="0" dirty="0">
                <a:effectLst/>
              </a:rPr>
              <a:t>d'une </a:t>
            </a:r>
            <a:r>
              <a:rPr lang="fr-CA" sz="2000" b="0" dirty="0" err="1">
                <a:effectLst/>
              </a:rPr>
              <a:t>quantite</a:t>
            </a:r>
            <a:r>
              <a:rPr lang="fr-CA" sz="2000" b="0" dirty="0">
                <a:effectLst/>
              </a:rPr>
              <a:t>́ naturelle de fluide </a:t>
            </a:r>
            <a:r>
              <a:rPr lang="fr-CA" sz="2000" b="0" dirty="0" err="1">
                <a:effectLst/>
              </a:rPr>
              <a:t>électrique</a:t>
            </a:r>
            <a:r>
              <a:rPr lang="fr-CA" sz="2000" b="0" dirty="0">
                <a:effectLst/>
              </a:rPr>
              <a:t>. Un objet chargé contient soit trop de fluide ou pas assez. C'est le </a:t>
            </a:r>
            <a:r>
              <a:rPr lang="fr-CA" sz="2000" b="0" dirty="0" err="1">
                <a:effectLst/>
              </a:rPr>
              <a:t>modèle</a:t>
            </a:r>
            <a:r>
              <a:rPr lang="fr-CA" sz="2000" b="0" dirty="0">
                <a:effectLst/>
              </a:rPr>
              <a:t> de Benjamin Franklin, et ce raisonnement explique les appellations de charges positives (trop de fluide) et de charges </a:t>
            </a:r>
            <a:r>
              <a:rPr lang="fr-CA" sz="2000" b="0" dirty="0" err="1">
                <a:effectLst/>
              </a:rPr>
              <a:t>négatives</a:t>
            </a:r>
            <a:r>
              <a:rPr lang="fr-CA" sz="2000" b="0" dirty="0">
                <a:effectLst/>
              </a:rPr>
              <a:t> (pas assez de fluide). </a:t>
            </a:r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 en série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7"/>
            <a:ext cx="7581901" cy="4806079"/>
          </a:xfrm>
        </p:spPr>
        <p:txBody>
          <a:bodyPr/>
          <a:lstStyle/>
          <a:p>
            <a:r>
              <a:rPr lang="fr-CA" dirty="0" smtClean="0"/>
              <a:t>lorsque tout ses composants sont raccordés bout à bout sur un même parcours.</a:t>
            </a:r>
          </a:p>
          <a:p>
            <a:r>
              <a:rPr lang="fr-CA" dirty="0" smtClean="0"/>
              <a:t>Qu’arrive-t-il lorsqu’on a plusieurs appareils dans une série?</a:t>
            </a:r>
          </a:p>
          <a:p>
            <a:r>
              <a:rPr lang="fr-CA" dirty="0" smtClean="0"/>
              <a:t>Il faudra appliquer la loi d’Ohm pour découvrir.</a:t>
            </a:r>
          </a:p>
          <a:p>
            <a:r>
              <a:rPr lang="fr-CA" dirty="0" smtClean="0"/>
              <a:t>Dans le circuit:</a:t>
            </a:r>
          </a:p>
          <a:p>
            <a:pPr lvl="1"/>
            <a:r>
              <a:rPr lang="fr-CA" dirty="0" smtClean="0"/>
              <a:t>1 batterie 9V</a:t>
            </a:r>
          </a:p>
          <a:p>
            <a:pPr lvl="1"/>
            <a:r>
              <a:rPr lang="fr-CA" dirty="0"/>
              <a:t>3</a:t>
            </a:r>
            <a:r>
              <a:rPr lang="fr-CA" dirty="0" smtClean="0"/>
              <a:t> ampoules de 9Ω</a:t>
            </a:r>
          </a:p>
          <a:p>
            <a:pPr lvl="1"/>
            <a:r>
              <a:rPr lang="fr-CA" dirty="0" smtClean="0"/>
              <a:t>un interrupteur</a:t>
            </a:r>
          </a:p>
        </p:txBody>
      </p:sp>
    </p:spTree>
    <p:extLst>
      <p:ext uri="{BB962C8B-B14F-4D97-AF65-F5344CB8AC3E}">
        <p14:creationId xmlns:p14="http://schemas.microsoft.com/office/powerpoint/2010/main" val="140219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 en série	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un ampoule </a:t>
            </a:r>
            <a:r>
              <a:rPr lang="fr-CA" dirty="0" smtClean="0">
                <a:sym typeface="Wingdings"/>
              </a:rPr>
              <a:t> 9V = ?A x 9ohm </a:t>
            </a:r>
          </a:p>
          <a:p>
            <a:pPr lvl="2"/>
            <a:r>
              <a:rPr lang="fr-CA" dirty="0" smtClean="0">
                <a:sym typeface="Wingdings"/>
              </a:rPr>
              <a:t>9V/9ohm = 1A</a:t>
            </a:r>
          </a:p>
          <a:p>
            <a:pPr lvl="2"/>
            <a:r>
              <a:rPr lang="fr-CA" dirty="0" smtClean="0">
                <a:sym typeface="Wingdings"/>
              </a:rPr>
              <a:t>un courant de 1 ampère circule dans le circuit</a:t>
            </a:r>
          </a:p>
          <a:p>
            <a:pPr lvl="2"/>
            <a:endParaRPr lang="fr-CA" dirty="0">
              <a:sym typeface="Wingdings"/>
            </a:endParaRPr>
          </a:p>
          <a:p>
            <a:r>
              <a:rPr lang="fr-CA" dirty="0" smtClean="0">
                <a:sym typeface="Wingdings"/>
              </a:rPr>
              <a:t>deux ampoules  9V = ?A x 18ohm</a:t>
            </a:r>
          </a:p>
          <a:p>
            <a:pPr lvl="1"/>
            <a:r>
              <a:rPr lang="fr-CA" dirty="0" smtClean="0">
                <a:sym typeface="Wingdings"/>
              </a:rPr>
              <a:t>9V/18ohm = o,5A</a:t>
            </a:r>
          </a:p>
          <a:p>
            <a:pPr lvl="1"/>
            <a:endParaRPr lang="fr-CA" dirty="0">
              <a:sym typeface="Wingdings"/>
            </a:endParaRPr>
          </a:p>
          <a:p>
            <a:r>
              <a:rPr lang="fr-CA" dirty="0" smtClean="0">
                <a:sym typeface="Wingdings"/>
              </a:rPr>
              <a:t>trois ampoules  9V = ?A x 27 ohm</a:t>
            </a:r>
          </a:p>
          <a:p>
            <a:pPr lvl="1"/>
            <a:r>
              <a:rPr lang="fr-CA" dirty="0" smtClean="0">
                <a:sym typeface="Wingdings"/>
              </a:rPr>
              <a:t>9V/27ohm = 0,33A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1946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 en série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Que serait l’intensité du courant avec quatre ampoules raccordées en série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40017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 en série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346351"/>
            <a:ext cx="63500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678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en série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somme des appareils résistants est la résistance totale. </a:t>
            </a:r>
          </a:p>
          <a:p>
            <a:pPr lvl="1"/>
            <a:r>
              <a:rPr lang="fr-CA" dirty="0" smtClean="0"/>
              <a:t>trois ampoules de 9 ohms sera comme un seul appareil de 27 ohms</a:t>
            </a:r>
          </a:p>
          <a:p>
            <a:pPr lvl="1"/>
            <a:r>
              <a:rPr lang="fr-CA" dirty="0" smtClean="0"/>
              <a:t>L’intensité du courant est le même dans </a:t>
            </a:r>
            <a:r>
              <a:rPr lang="fr-CA" i="1" dirty="0" smtClean="0"/>
              <a:t>toutes </a:t>
            </a:r>
            <a:r>
              <a:rPr lang="fr-CA" dirty="0" smtClean="0"/>
              <a:t>ses parties</a:t>
            </a:r>
          </a:p>
          <a:p>
            <a:pPr lvl="1"/>
            <a:r>
              <a:rPr lang="fr-CA" dirty="0" smtClean="0"/>
              <a:t>un ampoule brulé résulte en un circuit ouvert et donc, toutes les trois cessent de fonctionner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20868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en parallèle	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Dans un circuit en parallèle, si 1 ampoule de 3 brûle, les 2 autres continueraient à briller.</a:t>
            </a:r>
          </a:p>
          <a:p>
            <a:pPr lvl="1"/>
            <a:r>
              <a:rPr lang="fr-CA" dirty="0" smtClean="0"/>
              <a:t>le courant électrique peut toujours passer à travers les deux autres circuits possibles. 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697" y="3663504"/>
            <a:ext cx="42418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760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 en parallèle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votre maison a-t-elle des circuits en série ou en parallèle?</a:t>
            </a:r>
          </a:p>
          <a:p>
            <a:r>
              <a:rPr lang="fr-CA" dirty="0" smtClean="0"/>
              <a:t>Pourquoi?</a:t>
            </a:r>
          </a:p>
          <a:p>
            <a:r>
              <a:rPr lang="fr-CA" dirty="0" smtClean="0"/>
              <a:t>Autrefois, les lumières de Noël étaient raccordées en circuit. Aujourd’hui elles sont raccordées en parallèle. Explique pourquoi.</a:t>
            </a:r>
          </a:p>
        </p:txBody>
      </p:sp>
    </p:spTree>
    <p:extLst>
      <p:ext uri="{BB962C8B-B14F-4D97-AF65-F5344CB8AC3E}">
        <p14:creationId xmlns:p14="http://schemas.microsoft.com/office/powerpoint/2010/main" val="13206584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 en parallèle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Dans un circuit en parallèle, l’intensité n’est pas constante à travers du circuit.</a:t>
            </a:r>
          </a:p>
          <a:p>
            <a:r>
              <a:rPr lang="fr-CA" dirty="0" smtClean="0"/>
              <a:t>Si on raccorde ensemble une ampoule de 9V, une pile de 9V, on obtient (loi d’Ohm) une intensité de 1A</a:t>
            </a:r>
          </a:p>
          <a:p>
            <a:r>
              <a:rPr lang="fr-CA" dirty="0" smtClean="0"/>
              <a:t>Si on raccorde une ampoule de plus en parallèle, les deux ampoules auraient la même intensité qu’avant (1A). En total, le circuit aurait un maximum de 2A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080529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en parallèle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Qu’arriverait-il si on raccorderait une troisième ampoule? Que serait l’intensité du courant total?</a:t>
            </a:r>
          </a:p>
          <a:p>
            <a:r>
              <a:rPr lang="fr-CA" dirty="0" smtClean="0"/>
              <a:t>Qu’arriverait-il à ce circuit comprenant 3 ampoules si l’une d’elles se brule?</a:t>
            </a:r>
          </a:p>
          <a:p>
            <a:r>
              <a:rPr lang="fr-CA" dirty="0" smtClean="0"/>
              <a:t>Que serait sa nouvelle intensité totale?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231112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en parallèle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Il faut noter qu’aussitôt que les ampoules supplémentaires se raccordent en parallèle, l’intensité totale augmente dès la sortie de la pile, et tout au long du circuit.</a:t>
            </a:r>
          </a:p>
          <a:p>
            <a:r>
              <a:rPr lang="fr-CA" dirty="0" smtClean="0"/>
              <a:t>Pourquoi est-il dangereux d’avoir trop d’appareils en circuit? Est-ce qu’on risque d’endommager les appareils qu’ils alimentent?</a:t>
            </a:r>
          </a:p>
          <a:p>
            <a:r>
              <a:rPr lang="fr-CA" dirty="0" smtClean="0"/>
              <a:t>Y</a:t>
            </a:r>
            <a:r>
              <a:rPr lang="fr-CA" dirty="0"/>
              <a:t> </a:t>
            </a:r>
            <a:r>
              <a:rPr lang="fr-CA" dirty="0" smtClean="0"/>
              <a:t>a-t-il des mesures de sécurité que l’on prend afin de limiter les dangers liés à ce dernier?</a:t>
            </a:r>
          </a:p>
        </p:txBody>
      </p:sp>
    </p:spTree>
    <p:extLst>
      <p:ext uri="{BB962C8B-B14F-4D97-AF65-F5344CB8AC3E}">
        <p14:creationId xmlns:p14="http://schemas.microsoft.com/office/powerpoint/2010/main" val="102974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Modèles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modèle de deux fluides:</a:t>
            </a:r>
          </a:p>
          <a:p>
            <a:pPr lvl="1"/>
            <a:r>
              <a:rPr lang="fr-CA" sz="2000" b="0" dirty="0">
                <a:effectLst/>
              </a:rPr>
              <a:t>Un objet neutre contient une </a:t>
            </a:r>
            <a:r>
              <a:rPr lang="fr-CA" sz="2000" b="0" dirty="0" err="1">
                <a:effectLst/>
              </a:rPr>
              <a:t>quantite</a:t>
            </a:r>
            <a:r>
              <a:rPr lang="fr-CA" sz="2000" b="0" dirty="0">
                <a:effectLst/>
              </a:rPr>
              <a:t>́ </a:t>
            </a:r>
            <a:r>
              <a:rPr lang="fr-CA" sz="2000" b="0" dirty="0" err="1">
                <a:effectLst/>
              </a:rPr>
              <a:t>égale</a:t>
            </a:r>
            <a:r>
              <a:rPr lang="fr-CA" sz="2000" b="0" dirty="0">
                <a:effectLst/>
              </a:rPr>
              <a:t> de chaque fluide (On est venu à qualifier ces fluides </a:t>
            </a:r>
            <a:r>
              <a:rPr lang="fr-CA" sz="2000" b="0" dirty="0" err="1">
                <a:effectLst/>
              </a:rPr>
              <a:t>hypothétiques</a:t>
            </a:r>
            <a:r>
              <a:rPr lang="fr-CA" sz="2000" b="0" dirty="0">
                <a:effectLst/>
              </a:rPr>
              <a:t> de positif et de </a:t>
            </a:r>
            <a:r>
              <a:rPr lang="fr-CA" sz="2000" b="0" dirty="0" err="1">
                <a:effectLst/>
              </a:rPr>
              <a:t>négatif</a:t>
            </a:r>
            <a:r>
              <a:rPr lang="fr-CA" sz="2000" b="0" dirty="0">
                <a:effectLst/>
              </a:rPr>
              <a:t>.). Un objet chargé contient plus de l'un ou de l'autre des deux fluides. </a:t>
            </a:r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Modèles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4520886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Le modèle particulaire:</a:t>
            </a:r>
          </a:p>
          <a:p>
            <a:pPr lvl="1"/>
            <a:r>
              <a:rPr lang="fr-CA" b="0" dirty="0">
                <a:effectLst/>
              </a:rPr>
              <a:t>Il existe dans la </a:t>
            </a:r>
            <a:r>
              <a:rPr lang="fr-CA" b="0" dirty="0" err="1">
                <a:effectLst/>
              </a:rPr>
              <a:t>matière</a:t>
            </a:r>
            <a:r>
              <a:rPr lang="fr-CA" b="0" dirty="0">
                <a:effectLst/>
              </a:rPr>
              <a:t> deux types de particules : positives et </a:t>
            </a:r>
            <a:r>
              <a:rPr lang="fr-CA" b="0" dirty="0" err="1">
                <a:effectLst/>
              </a:rPr>
              <a:t>négatives</a:t>
            </a:r>
            <a:r>
              <a:rPr lang="fr-CA" b="0" dirty="0">
                <a:effectLst/>
              </a:rPr>
              <a:t>. Un objet chargé contient des particules de plus de l'un ou de l'autre des deux types. Le </a:t>
            </a:r>
            <a:r>
              <a:rPr lang="fr-CA" b="0" dirty="0" err="1">
                <a:effectLst/>
              </a:rPr>
              <a:t>modèle</a:t>
            </a:r>
            <a:r>
              <a:rPr lang="fr-CA" b="0" dirty="0">
                <a:effectLst/>
              </a:rPr>
              <a:t> particulaire est semblable au </a:t>
            </a:r>
            <a:r>
              <a:rPr lang="fr-CA" b="0" dirty="0" err="1">
                <a:effectLst/>
              </a:rPr>
              <a:t>modèle</a:t>
            </a:r>
            <a:r>
              <a:rPr lang="fr-CA" b="0" dirty="0">
                <a:effectLst/>
              </a:rPr>
              <a:t> des deux fluides, mais au fur et à mesure que l’on a rapproché le </a:t>
            </a:r>
            <a:r>
              <a:rPr lang="fr-CA" b="0" dirty="0" err="1">
                <a:effectLst/>
              </a:rPr>
              <a:t>modèle</a:t>
            </a:r>
            <a:r>
              <a:rPr lang="fr-CA" b="0" dirty="0">
                <a:effectLst/>
              </a:rPr>
              <a:t> particulaire du </a:t>
            </a:r>
            <a:r>
              <a:rPr lang="fr-CA" b="0" dirty="0" err="1">
                <a:effectLst/>
              </a:rPr>
              <a:t>modèle</a:t>
            </a:r>
            <a:r>
              <a:rPr lang="fr-CA" b="0" dirty="0">
                <a:effectLst/>
              </a:rPr>
              <a:t> atomique, on a compris que, pour les solides du moins, le </a:t>
            </a:r>
            <a:r>
              <a:rPr lang="fr-CA" b="0" dirty="0" err="1">
                <a:effectLst/>
              </a:rPr>
              <a:t>modèle</a:t>
            </a:r>
            <a:r>
              <a:rPr lang="fr-CA" b="0" dirty="0">
                <a:effectLst/>
              </a:rPr>
              <a:t> du fluide unique </a:t>
            </a:r>
            <a:r>
              <a:rPr lang="fr-CA" b="0" dirty="0" err="1">
                <a:effectLst/>
              </a:rPr>
              <a:t>était</a:t>
            </a:r>
            <a:r>
              <a:rPr lang="fr-CA" b="0" dirty="0">
                <a:effectLst/>
              </a:rPr>
              <a:t> plus exact que le </a:t>
            </a:r>
            <a:r>
              <a:rPr lang="fr-CA" b="0" dirty="0" err="1">
                <a:effectLst/>
              </a:rPr>
              <a:t>modèle</a:t>
            </a:r>
            <a:r>
              <a:rPr lang="fr-CA" b="0" dirty="0">
                <a:effectLst/>
              </a:rPr>
              <a:t> des deux fluides parce que seuls les </a:t>
            </a:r>
            <a:r>
              <a:rPr lang="fr-CA" b="0" dirty="0" err="1">
                <a:effectLst/>
              </a:rPr>
              <a:t>électrons</a:t>
            </a:r>
            <a:r>
              <a:rPr lang="fr-CA" b="0" dirty="0">
                <a:effectLst/>
              </a:rPr>
              <a:t> peuvent </a:t>
            </a:r>
            <a:r>
              <a:rPr lang="fr-CA" b="0" dirty="0" err="1">
                <a:effectLst/>
              </a:rPr>
              <a:t>être</a:t>
            </a:r>
            <a:r>
              <a:rPr lang="fr-CA" b="0" dirty="0">
                <a:effectLst/>
              </a:rPr>
              <a:t> </a:t>
            </a:r>
            <a:r>
              <a:rPr lang="fr-CA" b="0" dirty="0" err="1">
                <a:effectLst/>
              </a:rPr>
              <a:t>transférés</a:t>
            </a:r>
            <a:r>
              <a:rPr lang="fr-CA" b="0" dirty="0">
                <a:effectLst/>
              </a:rPr>
              <a:t> dans un solide. Dans un liquide ou un gaz, les atomes </a:t>
            </a:r>
            <a:r>
              <a:rPr lang="fr-CA" b="0" dirty="0" err="1">
                <a:effectLst/>
              </a:rPr>
              <a:t>chargés</a:t>
            </a:r>
            <a:r>
              <a:rPr lang="fr-CA" b="0" dirty="0">
                <a:effectLst/>
              </a:rPr>
              <a:t> (</a:t>
            </a:r>
            <a:r>
              <a:rPr lang="fr-CA" b="0" dirty="0" err="1">
                <a:effectLst/>
              </a:rPr>
              <a:t>appelés</a:t>
            </a:r>
            <a:r>
              <a:rPr lang="fr-CA" b="0" dirty="0">
                <a:effectLst/>
              </a:rPr>
              <a:t> « ions ») peuvent eux aussi se </a:t>
            </a:r>
            <a:r>
              <a:rPr lang="fr-CA" b="0" dirty="0" err="1">
                <a:effectLst/>
              </a:rPr>
              <a:t>déplacer</a:t>
            </a:r>
            <a:r>
              <a:rPr lang="fr-CA" b="0" dirty="0">
                <a:effectLst/>
              </a:rPr>
              <a:t> (un peu comme les </a:t>
            </a:r>
            <a:r>
              <a:rPr lang="fr-CA" b="0" dirty="0" err="1">
                <a:effectLst/>
              </a:rPr>
              <a:t>électrons</a:t>
            </a:r>
            <a:r>
              <a:rPr lang="fr-CA" b="0" dirty="0">
                <a:effectLst/>
              </a:rPr>
              <a:t>) vers des charges qui les attirent. </a:t>
            </a:r>
            <a:endParaRPr lang="fr-CA" b="0" dirty="0"/>
          </a:p>
          <a:p>
            <a:pPr lvl="1"/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7951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5301</TotalTime>
  <Words>3598</Words>
  <Application>Microsoft Macintosh PowerPoint</Application>
  <PresentationFormat>On-screen Show (4:3)</PresentationFormat>
  <Paragraphs>390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Orbit</vt:lpstr>
      <vt:lpstr>La nature de l’électricité</vt:lpstr>
      <vt:lpstr>La nature de l’électricité</vt:lpstr>
      <vt:lpstr>L’électrostatique</vt:lpstr>
      <vt:lpstr>L’électrostatique</vt:lpstr>
      <vt:lpstr>L’électrostatique</vt:lpstr>
      <vt:lpstr>Modèles</vt:lpstr>
      <vt:lpstr>Modèles</vt:lpstr>
      <vt:lpstr>Modèles</vt:lpstr>
      <vt:lpstr>Modèles</vt:lpstr>
      <vt:lpstr>Charger par friction</vt:lpstr>
      <vt:lpstr>Charger par friction</vt:lpstr>
      <vt:lpstr>substances électrostatiques</vt:lpstr>
      <vt:lpstr>substances électrostatiques</vt:lpstr>
      <vt:lpstr>Charger par contact</vt:lpstr>
      <vt:lpstr>Charger par contact</vt:lpstr>
      <vt:lpstr>Questions</vt:lpstr>
      <vt:lpstr>Questions</vt:lpstr>
      <vt:lpstr>Isolants et conducteurs</vt:lpstr>
      <vt:lpstr>Isolants et conducteurs</vt:lpstr>
      <vt:lpstr>Isolants et conducteurs</vt:lpstr>
      <vt:lpstr>isolants et conducteurs</vt:lpstr>
      <vt:lpstr>Isolants </vt:lpstr>
      <vt:lpstr>conducteurs</vt:lpstr>
      <vt:lpstr>conducteurs moyens</vt:lpstr>
      <vt:lpstr>Questions</vt:lpstr>
      <vt:lpstr>La nature de l’électricité</vt:lpstr>
      <vt:lpstr>La nature de l’électricité</vt:lpstr>
      <vt:lpstr>Décharge électrique</vt:lpstr>
      <vt:lpstr>Mise à la terre</vt:lpstr>
      <vt:lpstr>Décharge à la pointe </vt:lpstr>
      <vt:lpstr>Induction et séparation des charges</vt:lpstr>
      <vt:lpstr>la séparation des charges </vt:lpstr>
      <vt:lpstr>la séparation des charges</vt:lpstr>
      <vt:lpstr>induction chez les conducteurs</vt:lpstr>
      <vt:lpstr>Questions</vt:lpstr>
      <vt:lpstr>La foudre</vt:lpstr>
      <vt:lpstr>la foudre</vt:lpstr>
      <vt:lpstr>la foudre</vt:lpstr>
      <vt:lpstr>la foudre</vt:lpstr>
      <vt:lpstr>La foudre</vt:lpstr>
      <vt:lpstr>Circuits</vt:lpstr>
      <vt:lpstr>Circuits</vt:lpstr>
      <vt:lpstr>Circuits</vt:lpstr>
      <vt:lpstr>le circuit</vt:lpstr>
      <vt:lpstr>Questions</vt:lpstr>
      <vt:lpstr>potentiel électrique (tension)</vt:lpstr>
      <vt:lpstr>potentiel électrique </vt:lpstr>
      <vt:lpstr>potentiel électrique </vt:lpstr>
      <vt:lpstr>potentiel électrique</vt:lpstr>
      <vt:lpstr>potentiel électrique</vt:lpstr>
      <vt:lpstr>piles en série</vt:lpstr>
      <vt:lpstr>piles en série</vt:lpstr>
      <vt:lpstr>piles en série</vt:lpstr>
      <vt:lpstr>piles en parallèle</vt:lpstr>
      <vt:lpstr>Questions</vt:lpstr>
      <vt:lpstr>Courant électrique</vt:lpstr>
      <vt:lpstr>Résistance électrique</vt:lpstr>
      <vt:lpstr>Résistance électrique</vt:lpstr>
      <vt:lpstr>la loi d’Ohm</vt:lpstr>
      <vt:lpstr>la loi d’Ohm</vt:lpstr>
      <vt:lpstr>La loi d’Ohm</vt:lpstr>
      <vt:lpstr>la loi d’Ohm</vt:lpstr>
      <vt:lpstr>La loi d’Ohm</vt:lpstr>
      <vt:lpstr>la loi d’Ohm</vt:lpstr>
      <vt:lpstr>la loi d’Ohm</vt:lpstr>
      <vt:lpstr>la loi d’Ohm</vt:lpstr>
      <vt:lpstr>Questions</vt:lpstr>
      <vt:lpstr>Questions</vt:lpstr>
      <vt:lpstr>Circuits électriques </vt:lpstr>
      <vt:lpstr>Circuit en série</vt:lpstr>
      <vt:lpstr>Circuit en série </vt:lpstr>
      <vt:lpstr>Circuit en série</vt:lpstr>
      <vt:lpstr>Circuit en série</vt:lpstr>
      <vt:lpstr>Circuits en série</vt:lpstr>
      <vt:lpstr>circuits en parallèle </vt:lpstr>
      <vt:lpstr>circuit en parallèle</vt:lpstr>
      <vt:lpstr>circuit en parallèle </vt:lpstr>
      <vt:lpstr>circuits en parallèle</vt:lpstr>
      <vt:lpstr>circuits en parallèle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nature de l’électricité</dc:title>
  <dc:creator>Benoit Carriere</dc:creator>
  <cp:lastModifiedBy>Benoit Carriere</cp:lastModifiedBy>
  <cp:revision>100</cp:revision>
  <dcterms:created xsi:type="dcterms:W3CDTF">2015-01-04T00:18:54Z</dcterms:created>
  <dcterms:modified xsi:type="dcterms:W3CDTF">2015-05-28T16:27:31Z</dcterms:modified>
</cp:coreProperties>
</file>